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notesMasterIdLst>
    <p:notesMasterId r:id="rId48"/>
  </p:notesMasterIdLst>
  <p:sldIdLst>
    <p:sldId id="2147480364" r:id="rId5"/>
    <p:sldId id="2147480465" r:id="rId6"/>
    <p:sldId id="2147480466" r:id="rId7"/>
    <p:sldId id="2147480467" r:id="rId8"/>
    <p:sldId id="2147480468" r:id="rId9"/>
    <p:sldId id="2147480469" r:id="rId10"/>
    <p:sldId id="2147480470" r:id="rId11"/>
    <p:sldId id="2147480471" r:id="rId12"/>
    <p:sldId id="2147480472" r:id="rId13"/>
    <p:sldId id="2147480473" r:id="rId14"/>
    <p:sldId id="2147480474" r:id="rId15"/>
    <p:sldId id="2147480475" r:id="rId16"/>
    <p:sldId id="2147480476" r:id="rId17"/>
    <p:sldId id="2147480477" r:id="rId18"/>
    <p:sldId id="2147480478" r:id="rId19"/>
    <p:sldId id="2147480479" r:id="rId20"/>
    <p:sldId id="2147480480" r:id="rId21"/>
    <p:sldId id="2147480481" r:id="rId22"/>
    <p:sldId id="2147480482" r:id="rId23"/>
    <p:sldId id="2147480483" r:id="rId24"/>
    <p:sldId id="2147480484" r:id="rId25"/>
    <p:sldId id="2147480485" r:id="rId26"/>
    <p:sldId id="2147480486" r:id="rId27"/>
    <p:sldId id="2147480487" r:id="rId28"/>
    <p:sldId id="2147480488" r:id="rId29"/>
    <p:sldId id="2147480489" r:id="rId30"/>
    <p:sldId id="2147480490" r:id="rId31"/>
    <p:sldId id="2147480491" r:id="rId32"/>
    <p:sldId id="2147480492" r:id="rId33"/>
    <p:sldId id="2147480497" r:id="rId34"/>
    <p:sldId id="2147480496" r:id="rId35"/>
    <p:sldId id="2147480495" r:id="rId36"/>
    <p:sldId id="2147480493" r:id="rId37"/>
    <p:sldId id="2147480494" r:id="rId38"/>
    <p:sldId id="2147480499" r:id="rId39"/>
    <p:sldId id="2147480498" r:id="rId40"/>
    <p:sldId id="2147480500" r:id="rId41"/>
    <p:sldId id="2147480501" r:id="rId42"/>
    <p:sldId id="2147480502" r:id="rId43"/>
    <p:sldId id="2147480504" r:id="rId44"/>
    <p:sldId id="2147480503" r:id="rId45"/>
    <p:sldId id="2147480450" r:id="rId46"/>
    <p:sldId id="2147480437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 Instructions" id="{65F4E0F2-8078-0848-BDC0-C23808B2F7F3}">
          <p14:sldIdLst>
            <p14:sldId id="2147480364"/>
            <p14:sldId id="2147480465"/>
            <p14:sldId id="2147480466"/>
            <p14:sldId id="2147480467"/>
            <p14:sldId id="2147480468"/>
            <p14:sldId id="2147480469"/>
            <p14:sldId id="2147480470"/>
            <p14:sldId id="2147480471"/>
            <p14:sldId id="2147480472"/>
            <p14:sldId id="2147480473"/>
            <p14:sldId id="2147480474"/>
            <p14:sldId id="2147480475"/>
            <p14:sldId id="2147480476"/>
            <p14:sldId id="2147480477"/>
            <p14:sldId id="2147480478"/>
            <p14:sldId id="2147480479"/>
            <p14:sldId id="2147480480"/>
            <p14:sldId id="2147480481"/>
            <p14:sldId id="2147480482"/>
            <p14:sldId id="2147480483"/>
            <p14:sldId id="2147480484"/>
            <p14:sldId id="2147480485"/>
            <p14:sldId id="2147480486"/>
            <p14:sldId id="2147480487"/>
            <p14:sldId id="2147480488"/>
            <p14:sldId id="2147480489"/>
            <p14:sldId id="2147480490"/>
            <p14:sldId id="2147480491"/>
            <p14:sldId id="2147480492"/>
            <p14:sldId id="2147480497"/>
            <p14:sldId id="2147480496"/>
            <p14:sldId id="2147480495"/>
            <p14:sldId id="2147480493"/>
            <p14:sldId id="2147480494"/>
            <p14:sldId id="2147480499"/>
            <p14:sldId id="2147480498"/>
            <p14:sldId id="2147480500"/>
            <p14:sldId id="2147480501"/>
            <p14:sldId id="2147480502"/>
            <p14:sldId id="2147480504"/>
            <p14:sldId id="2147480503"/>
            <p14:sldId id="2147480450"/>
            <p14:sldId id="2147480437"/>
          </p14:sldIdLst>
        </p14:section>
        <p14:section name="Template Assets" id="{5FA5A6B2-C1D4-3841-89ED-BF5A59596E6A}">
          <p14:sldIdLst/>
        </p14:section>
        <p14:section name="Default Layouts" id="{9F25A6C0-B51D-1B44-B9E5-F0F8F2B6EF3F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47" autoAdjust="0"/>
    <p:restoredTop sz="91696" autoAdjust="0"/>
  </p:normalViewPr>
  <p:slideViewPr>
    <p:cSldViewPr snapToGrid="0">
      <p:cViewPr varScale="1">
        <p:scale>
          <a:sx n="97" d="100"/>
          <a:sy n="97" d="100"/>
        </p:scale>
        <p:origin x="138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5" d="100"/>
        <a:sy n="5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tt Knudson" userId="94b68298-3f42-4078-ab54-72e58babf679" providerId="ADAL" clId="{55D20952-1AAC-468C-9FFA-0C5E441D764A}"/>
    <pc:docChg chg="custSel modSld">
      <pc:chgData name="Brett Knudson" userId="94b68298-3f42-4078-ab54-72e58babf679" providerId="ADAL" clId="{55D20952-1AAC-468C-9FFA-0C5E441D764A}" dt="2023-07-26T20:16:23.913" v="14" actId="478"/>
      <pc:docMkLst>
        <pc:docMk/>
      </pc:docMkLst>
      <pc:sldChg chg="delSp modSp mod">
        <pc:chgData name="Brett Knudson" userId="94b68298-3f42-4078-ab54-72e58babf679" providerId="ADAL" clId="{55D20952-1AAC-468C-9FFA-0C5E441D764A}" dt="2023-07-26T20:16:23.913" v="14" actId="478"/>
        <pc:sldMkLst>
          <pc:docMk/>
          <pc:sldMk cId="1329402481" sldId="2147480364"/>
        </pc:sldMkLst>
        <pc:spChg chg="del mod">
          <ac:chgData name="Brett Knudson" userId="94b68298-3f42-4078-ab54-72e58babf679" providerId="ADAL" clId="{55D20952-1AAC-468C-9FFA-0C5E441D764A}" dt="2023-07-26T20:16:23.913" v="14" actId="478"/>
          <ac:spMkLst>
            <pc:docMk/>
            <pc:sldMk cId="1329402481" sldId="2147480364"/>
            <ac:spMk id="3" creationId="{4A01887F-632A-C54B-BB29-DE0A8ED43606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8F3EFF-3395-4AB0-B316-AA8C4C2D5CE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F1E4AED-E736-497A-84E3-5F0999174A5A}">
      <dgm:prSet/>
      <dgm:spPr/>
      <dgm:t>
        <a:bodyPr/>
        <a:lstStyle/>
        <a:p>
          <a:r>
            <a:rPr lang="en-US" b="0" i="0"/>
            <a:t>1980 – Omniback developed and introduced by Apollo Computers</a:t>
          </a:r>
          <a:endParaRPr lang="en-US"/>
        </a:p>
      </dgm:t>
    </dgm:pt>
    <dgm:pt modelId="{876E86AE-E2DD-44A4-829F-C32B91A2A615}" type="parTrans" cxnId="{AE471862-A078-4AE2-A0C8-804879F7A5D5}">
      <dgm:prSet/>
      <dgm:spPr/>
      <dgm:t>
        <a:bodyPr/>
        <a:lstStyle/>
        <a:p>
          <a:endParaRPr lang="en-US"/>
        </a:p>
      </dgm:t>
    </dgm:pt>
    <dgm:pt modelId="{0F365E55-6CDB-41D2-9A08-13FB477D10AF}" type="sibTrans" cxnId="{AE471862-A078-4AE2-A0C8-804879F7A5D5}">
      <dgm:prSet/>
      <dgm:spPr/>
      <dgm:t>
        <a:bodyPr/>
        <a:lstStyle/>
        <a:p>
          <a:endParaRPr lang="en-US"/>
        </a:p>
      </dgm:t>
    </dgm:pt>
    <dgm:pt modelId="{CE627B67-1EA5-4E7D-8FDA-8F36D0FE5476}">
      <dgm:prSet/>
      <dgm:spPr/>
      <dgm:t>
        <a:bodyPr/>
        <a:lstStyle/>
        <a:p>
          <a:r>
            <a:rPr lang="en-US" b="0" i="0"/>
            <a:t>2002 – Omniback rebranded to Data Protector and version 5 is launched</a:t>
          </a:r>
          <a:endParaRPr lang="en-US"/>
        </a:p>
      </dgm:t>
    </dgm:pt>
    <dgm:pt modelId="{51069DED-8748-4D9E-AA2B-4701A7EE54EF}" type="parTrans" cxnId="{AD23E404-C95B-4A84-A0C1-5558FB9E823E}">
      <dgm:prSet/>
      <dgm:spPr/>
      <dgm:t>
        <a:bodyPr/>
        <a:lstStyle/>
        <a:p>
          <a:endParaRPr lang="en-US"/>
        </a:p>
      </dgm:t>
    </dgm:pt>
    <dgm:pt modelId="{A1D504DB-BA99-4CFC-9951-8DFFC92B2ADC}" type="sibTrans" cxnId="{AD23E404-C95B-4A84-A0C1-5558FB9E823E}">
      <dgm:prSet/>
      <dgm:spPr/>
      <dgm:t>
        <a:bodyPr/>
        <a:lstStyle/>
        <a:p>
          <a:endParaRPr lang="en-US"/>
        </a:p>
      </dgm:t>
    </dgm:pt>
    <dgm:pt modelId="{66386604-444E-4E9B-8177-947188BFFA4A}">
      <dgm:prSet/>
      <dgm:spPr/>
      <dgm:t>
        <a:bodyPr/>
        <a:lstStyle/>
        <a:p>
          <a:r>
            <a:rPr lang="en-US" b="0" i="0"/>
            <a:t>2013 – Data Protector 8.0 launches with a new scalable Internal DataBase</a:t>
          </a:r>
          <a:endParaRPr lang="en-US"/>
        </a:p>
      </dgm:t>
    </dgm:pt>
    <dgm:pt modelId="{09916FDE-FB2E-46E2-B75F-02594A7AB093}" type="parTrans" cxnId="{A256B752-92D1-479A-9705-6F8F35F2C3F9}">
      <dgm:prSet/>
      <dgm:spPr/>
      <dgm:t>
        <a:bodyPr/>
        <a:lstStyle/>
        <a:p>
          <a:endParaRPr lang="en-US"/>
        </a:p>
      </dgm:t>
    </dgm:pt>
    <dgm:pt modelId="{D8D9E706-1683-4537-918A-087365AE446C}" type="sibTrans" cxnId="{A256B752-92D1-479A-9705-6F8F35F2C3F9}">
      <dgm:prSet/>
      <dgm:spPr/>
      <dgm:t>
        <a:bodyPr/>
        <a:lstStyle/>
        <a:p>
          <a:endParaRPr lang="en-US"/>
        </a:p>
      </dgm:t>
    </dgm:pt>
    <dgm:pt modelId="{17D99CDC-BED9-4E12-B00B-9DE76E660D11}">
      <dgm:prSet/>
      <dgm:spPr/>
      <dgm:t>
        <a:bodyPr/>
        <a:lstStyle/>
        <a:p>
          <a:r>
            <a:rPr lang="en-US" b="0" i="0"/>
            <a:t>2014 – Data Protector 9.0 is launched</a:t>
          </a:r>
          <a:endParaRPr lang="en-US"/>
        </a:p>
      </dgm:t>
    </dgm:pt>
    <dgm:pt modelId="{F63D00E5-E46A-4BA2-80B9-A29E1DAAEFBE}" type="parTrans" cxnId="{290DECE2-C39A-4FF0-B5DC-CC5E4BBF1A08}">
      <dgm:prSet/>
      <dgm:spPr/>
      <dgm:t>
        <a:bodyPr/>
        <a:lstStyle/>
        <a:p>
          <a:endParaRPr lang="en-US"/>
        </a:p>
      </dgm:t>
    </dgm:pt>
    <dgm:pt modelId="{12AE40BB-2E8B-4D0C-AE79-507845DCF3FF}" type="sibTrans" cxnId="{290DECE2-C39A-4FF0-B5DC-CC5E4BBF1A08}">
      <dgm:prSet/>
      <dgm:spPr/>
      <dgm:t>
        <a:bodyPr/>
        <a:lstStyle/>
        <a:p>
          <a:endParaRPr lang="en-US"/>
        </a:p>
      </dgm:t>
    </dgm:pt>
    <dgm:pt modelId="{202BE582-A267-473D-A79F-3B9DEDB4C756}">
      <dgm:prSet/>
      <dgm:spPr/>
      <dgm:t>
        <a:bodyPr/>
        <a:lstStyle/>
        <a:p>
          <a:r>
            <a:rPr lang="en-US" b="0" i="0"/>
            <a:t>2017 – New Data Protector 10 on its way into Web and Cloud</a:t>
          </a:r>
          <a:endParaRPr lang="en-US"/>
        </a:p>
      </dgm:t>
    </dgm:pt>
    <dgm:pt modelId="{26BD8D3E-5F90-43D4-AE12-C79237D96C2F}" type="parTrans" cxnId="{00AEC9F1-0F5E-4922-9B87-08D0F825380F}">
      <dgm:prSet/>
      <dgm:spPr/>
      <dgm:t>
        <a:bodyPr/>
        <a:lstStyle/>
        <a:p>
          <a:endParaRPr lang="en-US"/>
        </a:p>
      </dgm:t>
    </dgm:pt>
    <dgm:pt modelId="{2677FD02-255E-4B00-9D7E-553EA59ABFC5}" type="sibTrans" cxnId="{00AEC9F1-0F5E-4922-9B87-08D0F825380F}">
      <dgm:prSet/>
      <dgm:spPr/>
      <dgm:t>
        <a:bodyPr/>
        <a:lstStyle/>
        <a:p>
          <a:endParaRPr lang="en-US"/>
        </a:p>
      </dgm:t>
    </dgm:pt>
    <dgm:pt modelId="{EDCA6956-C64B-4C10-9DAA-61E99DA6F684}">
      <dgm:prSet/>
      <dgm:spPr/>
      <dgm:t>
        <a:bodyPr/>
        <a:lstStyle/>
        <a:p>
          <a:r>
            <a:rPr lang="en-US" b="0" i="0"/>
            <a:t>2022 – New Release DP 11.02 available; Data Protector for Cloud Workloads updated</a:t>
          </a:r>
          <a:endParaRPr lang="en-US"/>
        </a:p>
      </dgm:t>
    </dgm:pt>
    <dgm:pt modelId="{A2C46752-A2A9-439E-859A-6696C8F9F0A8}" type="parTrans" cxnId="{E6C08190-FC8E-42CD-90DA-514924A047C4}">
      <dgm:prSet/>
      <dgm:spPr/>
      <dgm:t>
        <a:bodyPr/>
        <a:lstStyle/>
        <a:p>
          <a:endParaRPr lang="en-US"/>
        </a:p>
      </dgm:t>
    </dgm:pt>
    <dgm:pt modelId="{E3BB167F-27F4-4C7E-A538-ACC1477D7ECA}" type="sibTrans" cxnId="{E6C08190-FC8E-42CD-90DA-514924A047C4}">
      <dgm:prSet/>
      <dgm:spPr/>
      <dgm:t>
        <a:bodyPr/>
        <a:lstStyle/>
        <a:p>
          <a:endParaRPr lang="en-US"/>
        </a:p>
      </dgm:t>
    </dgm:pt>
    <dgm:pt modelId="{E593BDF0-F8C5-457A-A64B-12DE9FD0C7A8}" type="pres">
      <dgm:prSet presAssocID="{C58F3EFF-3395-4AB0-B316-AA8C4C2D5CE1}" presName="root" presStyleCnt="0">
        <dgm:presLayoutVars>
          <dgm:dir/>
          <dgm:resizeHandles val="exact"/>
        </dgm:presLayoutVars>
      </dgm:prSet>
      <dgm:spPr/>
    </dgm:pt>
    <dgm:pt modelId="{96E45C3F-1153-4887-AD37-C00D92D9FC90}" type="pres">
      <dgm:prSet presAssocID="{AF1E4AED-E736-497A-84E3-5F0999174A5A}" presName="compNode" presStyleCnt="0"/>
      <dgm:spPr/>
    </dgm:pt>
    <dgm:pt modelId="{76D7F3F9-5E10-4135-BCD8-FAA3E512C1E8}" type="pres">
      <dgm:prSet presAssocID="{AF1E4AED-E736-497A-84E3-5F0999174A5A}" presName="bgRect" presStyleLbl="bgShp" presStyleIdx="0" presStyleCnt="6"/>
      <dgm:spPr/>
    </dgm:pt>
    <dgm:pt modelId="{0DF7B517-F9AC-45D2-B9EF-71F5B926B2FC}" type="pres">
      <dgm:prSet presAssocID="{AF1E4AED-E736-497A-84E3-5F0999174A5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2DB2246C-5B2B-4279-AE61-73AB9109C65C}" type="pres">
      <dgm:prSet presAssocID="{AF1E4AED-E736-497A-84E3-5F0999174A5A}" presName="spaceRect" presStyleCnt="0"/>
      <dgm:spPr/>
    </dgm:pt>
    <dgm:pt modelId="{64FD720E-844E-40AC-B2BC-3596EA6D57D0}" type="pres">
      <dgm:prSet presAssocID="{AF1E4AED-E736-497A-84E3-5F0999174A5A}" presName="parTx" presStyleLbl="revTx" presStyleIdx="0" presStyleCnt="6">
        <dgm:presLayoutVars>
          <dgm:chMax val="0"/>
          <dgm:chPref val="0"/>
        </dgm:presLayoutVars>
      </dgm:prSet>
      <dgm:spPr/>
    </dgm:pt>
    <dgm:pt modelId="{240C7FC8-E9FF-4737-83A7-CFCC61713A21}" type="pres">
      <dgm:prSet presAssocID="{0F365E55-6CDB-41D2-9A08-13FB477D10AF}" presName="sibTrans" presStyleCnt="0"/>
      <dgm:spPr/>
    </dgm:pt>
    <dgm:pt modelId="{06DC8041-DBBC-440E-BADB-8B42ADBDC3C8}" type="pres">
      <dgm:prSet presAssocID="{CE627B67-1EA5-4E7D-8FDA-8F36D0FE5476}" presName="compNode" presStyleCnt="0"/>
      <dgm:spPr/>
    </dgm:pt>
    <dgm:pt modelId="{782CFB3A-8474-44F7-BF74-60D9F601A023}" type="pres">
      <dgm:prSet presAssocID="{CE627B67-1EA5-4E7D-8FDA-8F36D0FE5476}" presName="bgRect" presStyleLbl="bgShp" presStyleIdx="1" presStyleCnt="6"/>
      <dgm:spPr/>
    </dgm:pt>
    <dgm:pt modelId="{FCC26DFA-2574-4795-AD58-28862CA90E20}" type="pres">
      <dgm:prSet presAssocID="{CE627B67-1EA5-4E7D-8FDA-8F36D0FE547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B"/>
        </a:ext>
      </dgm:extLst>
    </dgm:pt>
    <dgm:pt modelId="{AC20FE94-9792-4D38-9855-4110715CB6AB}" type="pres">
      <dgm:prSet presAssocID="{CE627B67-1EA5-4E7D-8FDA-8F36D0FE5476}" presName="spaceRect" presStyleCnt="0"/>
      <dgm:spPr/>
    </dgm:pt>
    <dgm:pt modelId="{EB1DCB7E-E27D-42CD-BB45-2CC42566A900}" type="pres">
      <dgm:prSet presAssocID="{CE627B67-1EA5-4E7D-8FDA-8F36D0FE5476}" presName="parTx" presStyleLbl="revTx" presStyleIdx="1" presStyleCnt="6">
        <dgm:presLayoutVars>
          <dgm:chMax val="0"/>
          <dgm:chPref val="0"/>
        </dgm:presLayoutVars>
      </dgm:prSet>
      <dgm:spPr/>
    </dgm:pt>
    <dgm:pt modelId="{31F5D8E7-153D-429D-9C65-78D9692A59E2}" type="pres">
      <dgm:prSet presAssocID="{A1D504DB-BA99-4CFC-9951-8DFFC92B2ADC}" presName="sibTrans" presStyleCnt="0"/>
      <dgm:spPr/>
    </dgm:pt>
    <dgm:pt modelId="{A86E83B8-70A6-454A-80CF-4F1B2832DE82}" type="pres">
      <dgm:prSet presAssocID="{66386604-444E-4E9B-8177-947188BFFA4A}" presName="compNode" presStyleCnt="0"/>
      <dgm:spPr/>
    </dgm:pt>
    <dgm:pt modelId="{A826ECDC-BEFA-4EE2-9754-CB8A830A179B}" type="pres">
      <dgm:prSet presAssocID="{66386604-444E-4E9B-8177-947188BFFA4A}" presName="bgRect" presStyleLbl="bgShp" presStyleIdx="2" presStyleCnt="6"/>
      <dgm:spPr/>
    </dgm:pt>
    <dgm:pt modelId="{8B27A0A4-3A4E-42A1-A66B-EACF29F1CD0D}" type="pres">
      <dgm:prSet presAssocID="{66386604-444E-4E9B-8177-947188BFFA4A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F4BA325E-A027-4EAB-B75C-940C0149A10B}" type="pres">
      <dgm:prSet presAssocID="{66386604-444E-4E9B-8177-947188BFFA4A}" presName="spaceRect" presStyleCnt="0"/>
      <dgm:spPr/>
    </dgm:pt>
    <dgm:pt modelId="{76A80D61-6B9B-4DD6-BA6C-107699099E2D}" type="pres">
      <dgm:prSet presAssocID="{66386604-444E-4E9B-8177-947188BFFA4A}" presName="parTx" presStyleLbl="revTx" presStyleIdx="2" presStyleCnt="6">
        <dgm:presLayoutVars>
          <dgm:chMax val="0"/>
          <dgm:chPref val="0"/>
        </dgm:presLayoutVars>
      </dgm:prSet>
      <dgm:spPr/>
    </dgm:pt>
    <dgm:pt modelId="{DA06F29F-6F55-4689-923D-9C309F35E4D3}" type="pres">
      <dgm:prSet presAssocID="{D8D9E706-1683-4537-918A-087365AE446C}" presName="sibTrans" presStyleCnt="0"/>
      <dgm:spPr/>
    </dgm:pt>
    <dgm:pt modelId="{F0199627-E23E-40B1-8D1D-9F61DF890BBF}" type="pres">
      <dgm:prSet presAssocID="{17D99CDC-BED9-4E12-B00B-9DE76E660D11}" presName="compNode" presStyleCnt="0"/>
      <dgm:spPr/>
    </dgm:pt>
    <dgm:pt modelId="{6A63B2AF-31CE-406F-A57D-F262A3C930A2}" type="pres">
      <dgm:prSet presAssocID="{17D99CDC-BED9-4E12-B00B-9DE76E660D11}" presName="bgRect" presStyleLbl="bgShp" presStyleIdx="3" presStyleCnt="6"/>
      <dgm:spPr/>
    </dgm:pt>
    <dgm:pt modelId="{3C33FB7C-49DA-4C9E-9B1C-BB89D8F51C97}" type="pres">
      <dgm:prSet presAssocID="{17D99CDC-BED9-4E12-B00B-9DE76E660D11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6AC2FD06-6636-4810-8A27-62AD55D524E0}" type="pres">
      <dgm:prSet presAssocID="{17D99CDC-BED9-4E12-B00B-9DE76E660D11}" presName="spaceRect" presStyleCnt="0"/>
      <dgm:spPr/>
    </dgm:pt>
    <dgm:pt modelId="{CDEA401B-B431-433E-85EC-E606E6217344}" type="pres">
      <dgm:prSet presAssocID="{17D99CDC-BED9-4E12-B00B-9DE76E660D11}" presName="parTx" presStyleLbl="revTx" presStyleIdx="3" presStyleCnt="6">
        <dgm:presLayoutVars>
          <dgm:chMax val="0"/>
          <dgm:chPref val="0"/>
        </dgm:presLayoutVars>
      </dgm:prSet>
      <dgm:spPr/>
    </dgm:pt>
    <dgm:pt modelId="{D72CB701-C4FF-4222-BDC7-B0A04A99CCD4}" type="pres">
      <dgm:prSet presAssocID="{12AE40BB-2E8B-4D0C-AE79-507845DCF3FF}" presName="sibTrans" presStyleCnt="0"/>
      <dgm:spPr/>
    </dgm:pt>
    <dgm:pt modelId="{0EC1E832-188C-4D8B-BA59-DFAE351E2E85}" type="pres">
      <dgm:prSet presAssocID="{202BE582-A267-473D-A79F-3B9DEDB4C756}" presName="compNode" presStyleCnt="0"/>
      <dgm:spPr/>
    </dgm:pt>
    <dgm:pt modelId="{93ABCDE1-EAEC-4402-B827-C92B530C7657}" type="pres">
      <dgm:prSet presAssocID="{202BE582-A267-473D-A79F-3B9DEDB4C756}" presName="bgRect" presStyleLbl="bgShp" presStyleIdx="4" presStyleCnt="6"/>
      <dgm:spPr/>
    </dgm:pt>
    <dgm:pt modelId="{44FFF25B-5B4E-44EC-A371-304FDEC20A5D}" type="pres">
      <dgm:prSet presAssocID="{202BE582-A267-473D-A79F-3B9DEDB4C756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"/>
        </a:ext>
      </dgm:extLst>
    </dgm:pt>
    <dgm:pt modelId="{CB592978-2A13-4861-BDFB-5EF5C3ECB0D5}" type="pres">
      <dgm:prSet presAssocID="{202BE582-A267-473D-A79F-3B9DEDB4C756}" presName="spaceRect" presStyleCnt="0"/>
      <dgm:spPr/>
    </dgm:pt>
    <dgm:pt modelId="{E9DF7A70-754E-4300-8610-04B04C8F7933}" type="pres">
      <dgm:prSet presAssocID="{202BE582-A267-473D-A79F-3B9DEDB4C756}" presName="parTx" presStyleLbl="revTx" presStyleIdx="4" presStyleCnt="6">
        <dgm:presLayoutVars>
          <dgm:chMax val="0"/>
          <dgm:chPref val="0"/>
        </dgm:presLayoutVars>
      </dgm:prSet>
      <dgm:spPr/>
    </dgm:pt>
    <dgm:pt modelId="{FA214C1D-C4E7-46AB-92BE-6F8794BB8603}" type="pres">
      <dgm:prSet presAssocID="{2677FD02-255E-4B00-9D7E-553EA59ABFC5}" presName="sibTrans" presStyleCnt="0"/>
      <dgm:spPr/>
    </dgm:pt>
    <dgm:pt modelId="{D1BF1C07-D4C9-43E9-BF80-34C10B4DCA6F}" type="pres">
      <dgm:prSet presAssocID="{EDCA6956-C64B-4C10-9DAA-61E99DA6F684}" presName="compNode" presStyleCnt="0"/>
      <dgm:spPr/>
    </dgm:pt>
    <dgm:pt modelId="{7256D7C9-5E74-4211-A34F-D34C06515283}" type="pres">
      <dgm:prSet presAssocID="{EDCA6956-C64B-4C10-9DAA-61E99DA6F684}" presName="bgRect" presStyleLbl="bgShp" presStyleIdx="5" presStyleCnt="6"/>
      <dgm:spPr/>
    </dgm:pt>
    <dgm:pt modelId="{9F24B589-D7B8-46F7-B31F-D5A6EB5A9838}" type="pres">
      <dgm:prSet presAssocID="{EDCA6956-C64B-4C10-9DAA-61E99DA6F68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load from cloud"/>
        </a:ext>
      </dgm:extLst>
    </dgm:pt>
    <dgm:pt modelId="{3A69C89E-B71A-4DC0-96CC-57F599A5BAA8}" type="pres">
      <dgm:prSet presAssocID="{EDCA6956-C64B-4C10-9DAA-61E99DA6F684}" presName="spaceRect" presStyleCnt="0"/>
      <dgm:spPr/>
    </dgm:pt>
    <dgm:pt modelId="{0CA2A0CA-7E82-453C-9D26-031C28BA6626}" type="pres">
      <dgm:prSet presAssocID="{EDCA6956-C64B-4C10-9DAA-61E99DA6F684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F33CDF02-3C06-48B7-95EF-396D31715462}" type="presOf" srcId="{202BE582-A267-473D-A79F-3B9DEDB4C756}" destId="{E9DF7A70-754E-4300-8610-04B04C8F7933}" srcOrd="0" destOrd="0" presId="urn:microsoft.com/office/officeart/2018/2/layout/IconVerticalSolidList"/>
    <dgm:cxn modelId="{AD23E404-C95B-4A84-A0C1-5558FB9E823E}" srcId="{C58F3EFF-3395-4AB0-B316-AA8C4C2D5CE1}" destId="{CE627B67-1EA5-4E7D-8FDA-8F36D0FE5476}" srcOrd="1" destOrd="0" parTransId="{51069DED-8748-4D9E-AA2B-4701A7EE54EF}" sibTransId="{A1D504DB-BA99-4CFC-9951-8DFFC92B2ADC}"/>
    <dgm:cxn modelId="{7298AA33-60C7-4417-BF5D-B59007445789}" type="presOf" srcId="{CE627B67-1EA5-4E7D-8FDA-8F36D0FE5476}" destId="{EB1DCB7E-E27D-42CD-BB45-2CC42566A900}" srcOrd="0" destOrd="0" presId="urn:microsoft.com/office/officeart/2018/2/layout/IconVerticalSolidList"/>
    <dgm:cxn modelId="{07E25B40-8F59-464B-B237-6B15FC5B2D50}" type="presOf" srcId="{66386604-444E-4E9B-8177-947188BFFA4A}" destId="{76A80D61-6B9B-4DD6-BA6C-107699099E2D}" srcOrd="0" destOrd="0" presId="urn:microsoft.com/office/officeart/2018/2/layout/IconVerticalSolidList"/>
    <dgm:cxn modelId="{AE471862-A078-4AE2-A0C8-804879F7A5D5}" srcId="{C58F3EFF-3395-4AB0-B316-AA8C4C2D5CE1}" destId="{AF1E4AED-E736-497A-84E3-5F0999174A5A}" srcOrd="0" destOrd="0" parTransId="{876E86AE-E2DD-44A4-829F-C32B91A2A615}" sibTransId="{0F365E55-6CDB-41D2-9A08-13FB477D10AF}"/>
    <dgm:cxn modelId="{3422E766-71A5-4F8D-979E-A73AEBD33575}" type="presOf" srcId="{C58F3EFF-3395-4AB0-B316-AA8C4C2D5CE1}" destId="{E593BDF0-F8C5-457A-A64B-12DE9FD0C7A8}" srcOrd="0" destOrd="0" presId="urn:microsoft.com/office/officeart/2018/2/layout/IconVerticalSolidList"/>
    <dgm:cxn modelId="{3324884D-E6B8-47E5-9388-6B65708732DB}" type="presOf" srcId="{17D99CDC-BED9-4E12-B00B-9DE76E660D11}" destId="{CDEA401B-B431-433E-85EC-E606E6217344}" srcOrd="0" destOrd="0" presId="urn:microsoft.com/office/officeart/2018/2/layout/IconVerticalSolidList"/>
    <dgm:cxn modelId="{A256B752-92D1-479A-9705-6F8F35F2C3F9}" srcId="{C58F3EFF-3395-4AB0-B316-AA8C4C2D5CE1}" destId="{66386604-444E-4E9B-8177-947188BFFA4A}" srcOrd="2" destOrd="0" parTransId="{09916FDE-FB2E-46E2-B75F-02594A7AB093}" sibTransId="{D8D9E706-1683-4537-918A-087365AE446C}"/>
    <dgm:cxn modelId="{E6C08190-FC8E-42CD-90DA-514924A047C4}" srcId="{C58F3EFF-3395-4AB0-B316-AA8C4C2D5CE1}" destId="{EDCA6956-C64B-4C10-9DAA-61E99DA6F684}" srcOrd="5" destOrd="0" parTransId="{A2C46752-A2A9-439E-859A-6696C8F9F0A8}" sibTransId="{E3BB167F-27F4-4C7E-A538-ACC1477D7ECA}"/>
    <dgm:cxn modelId="{063A2BC6-64EE-4CD9-A52A-CA7E260B0ADB}" type="presOf" srcId="{AF1E4AED-E736-497A-84E3-5F0999174A5A}" destId="{64FD720E-844E-40AC-B2BC-3596EA6D57D0}" srcOrd="0" destOrd="0" presId="urn:microsoft.com/office/officeart/2018/2/layout/IconVerticalSolidList"/>
    <dgm:cxn modelId="{290DECE2-C39A-4FF0-B5DC-CC5E4BBF1A08}" srcId="{C58F3EFF-3395-4AB0-B316-AA8C4C2D5CE1}" destId="{17D99CDC-BED9-4E12-B00B-9DE76E660D11}" srcOrd="3" destOrd="0" parTransId="{F63D00E5-E46A-4BA2-80B9-A29E1DAAEFBE}" sibTransId="{12AE40BB-2E8B-4D0C-AE79-507845DCF3FF}"/>
    <dgm:cxn modelId="{9C1F18E9-9D63-45E4-A362-1ADFF055CDD4}" type="presOf" srcId="{EDCA6956-C64B-4C10-9DAA-61E99DA6F684}" destId="{0CA2A0CA-7E82-453C-9D26-031C28BA6626}" srcOrd="0" destOrd="0" presId="urn:microsoft.com/office/officeart/2018/2/layout/IconVerticalSolidList"/>
    <dgm:cxn modelId="{00AEC9F1-0F5E-4922-9B87-08D0F825380F}" srcId="{C58F3EFF-3395-4AB0-B316-AA8C4C2D5CE1}" destId="{202BE582-A267-473D-A79F-3B9DEDB4C756}" srcOrd="4" destOrd="0" parTransId="{26BD8D3E-5F90-43D4-AE12-C79237D96C2F}" sibTransId="{2677FD02-255E-4B00-9D7E-553EA59ABFC5}"/>
    <dgm:cxn modelId="{B30483AF-47EB-44BB-9827-4E28393EF684}" type="presParOf" srcId="{E593BDF0-F8C5-457A-A64B-12DE9FD0C7A8}" destId="{96E45C3F-1153-4887-AD37-C00D92D9FC90}" srcOrd="0" destOrd="0" presId="urn:microsoft.com/office/officeart/2018/2/layout/IconVerticalSolidList"/>
    <dgm:cxn modelId="{8D1CC213-9221-4AF1-B4DB-5FB51AAFAB43}" type="presParOf" srcId="{96E45C3F-1153-4887-AD37-C00D92D9FC90}" destId="{76D7F3F9-5E10-4135-BCD8-FAA3E512C1E8}" srcOrd="0" destOrd="0" presId="urn:microsoft.com/office/officeart/2018/2/layout/IconVerticalSolidList"/>
    <dgm:cxn modelId="{545FCF94-E9EF-4F5F-9A90-6D4CD2C2D83F}" type="presParOf" srcId="{96E45C3F-1153-4887-AD37-C00D92D9FC90}" destId="{0DF7B517-F9AC-45D2-B9EF-71F5B926B2FC}" srcOrd="1" destOrd="0" presId="urn:microsoft.com/office/officeart/2018/2/layout/IconVerticalSolidList"/>
    <dgm:cxn modelId="{E81A12CD-03E2-4464-B08D-41A25EEA37B3}" type="presParOf" srcId="{96E45C3F-1153-4887-AD37-C00D92D9FC90}" destId="{2DB2246C-5B2B-4279-AE61-73AB9109C65C}" srcOrd="2" destOrd="0" presId="urn:microsoft.com/office/officeart/2018/2/layout/IconVerticalSolidList"/>
    <dgm:cxn modelId="{0F91E030-C23E-46BF-954D-3E0635B408C0}" type="presParOf" srcId="{96E45C3F-1153-4887-AD37-C00D92D9FC90}" destId="{64FD720E-844E-40AC-B2BC-3596EA6D57D0}" srcOrd="3" destOrd="0" presId="urn:microsoft.com/office/officeart/2018/2/layout/IconVerticalSolidList"/>
    <dgm:cxn modelId="{83DB1147-2C4E-4243-A50A-71D04FC413AE}" type="presParOf" srcId="{E593BDF0-F8C5-457A-A64B-12DE9FD0C7A8}" destId="{240C7FC8-E9FF-4737-83A7-CFCC61713A21}" srcOrd="1" destOrd="0" presId="urn:microsoft.com/office/officeart/2018/2/layout/IconVerticalSolidList"/>
    <dgm:cxn modelId="{D4201EC8-A339-4E59-BC54-0F4A673CF48F}" type="presParOf" srcId="{E593BDF0-F8C5-457A-A64B-12DE9FD0C7A8}" destId="{06DC8041-DBBC-440E-BADB-8B42ADBDC3C8}" srcOrd="2" destOrd="0" presId="urn:microsoft.com/office/officeart/2018/2/layout/IconVerticalSolidList"/>
    <dgm:cxn modelId="{EADF94EA-FB38-4A76-A6A4-2279B3D401A9}" type="presParOf" srcId="{06DC8041-DBBC-440E-BADB-8B42ADBDC3C8}" destId="{782CFB3A-8474-44F7-BF74-60D9F601A023}" srcOrd="0" destOrd="0" presId="urn:microsoft.com/office/officeart/2018/2/layout/IconVerticalSolidList"/>
    <dgm:cxn modelId="{03E098A4-F75A-4E77-AC43-B86FE3E97E05}" type="presParOf" srcId="{06DC8041-DBBC-440E-BADB-8B42ADBDC3C8}" destId="{FCC26DFA-2574-4795-AD58-28862CA90E20}" srcOrd="1" destOrd="0" presId="urn:microsoft.com/office/officeart/2018/2/layout/IconVerticalSolidList"/>
    <dgm:cxn modelId="{C78FDE5B-3561-4A48-8157-FCF26327323E}" type="presParOf" srcId="{06DC8041-DBBC-440E-BADB-8B42ADBDC3C8}" destId="{AC20FE94-9792-4D38-9855-4110715CB6AB}" srcOrd="2" destOrd="0" presId="urn:microsoft.com/office/officeart/2018/2/layout/IconVerticalSolidList"/>
    <dgm:cxn modelId="{1EEBFBEC-EBB7-4012-9B95-C130516BBA88}" type="presParOf" srcId="{06DC8041-DBBC-440E-BADB-8B42ADBDC3C8}" destId="{EB1DCB7E-E27D-42CD-BB45-2CC42566A900}" srcOrd="3" destOrd="0" presId="urn:microsoft.com/office/officeart/2018/2/layout/IconVerticalSolidList"/>
    <dgm:cxn modelId="{C8E452EC-BDCC-459A-A47C-F48B0BD79375}" type="presParOf" srcId="{E593BDF0-F8C5-457A-A64B-12DE9FD0C7A8}" destId="{31F5D8E7-153D-429D-9C65-78D9692A59E2}" srcOrd="3" destOrd="0" presId="urn:microsoft.com/office/officeart/2018/2/layout/IconVerticalSolidList"/>
    <dgm:cxn modelId="{A84C94ED-E0F1-457C-9BD3-10AA1D1AE2DA}" type="presParOf" srcId="{E593BDF0-F8C5-457A-A64B-12DE9FD0C7A8}" destId="{A86E83B8-70A6-454A-80CF-4F1B2832DE82}" srcOrd="4" destOrd="0" presId="urn:microsoft.com/office/officeart/2018/2/layout/IconVerticalSolidList"/>
    <dgm:cxn modelId="{A47634FF-342E-4FB2-BED0-BB81105D4146}" type="presParOf" srcId="{A86E83B8-70A6-454A-80CF-4F1B2832DE82}" destId="{A826ECDC-BEFA-4EE2-9754-CB8A830A179B}" srcOrd="0" destOrd="0" presId="urn:microsoft.com/office/officeart/2018/2/layout/IconVerticalSolidList"/>
    <dgm:cxn modelId="{E9E252DF-6E01-43F7-8DB5-210F8238BEAE}" type="presParOf" srcId="{A86E83B8-70A6-454A-80CF-4F1B2832DE82}" destId="{8B27A0A4-3A4E-42A1-A66B-EACF29F1CD0D}" srcOrd="1" destOrd="0" presId="urn:microsoft.com/office/officeart/2018/2/layout/IconVerticalSolidList"/>
    <dgm:cxn modelId="{461B8335-A31C-43C3-AD99-CB572B182E2A}" type="presParOf" srcId="{A86E83B8-70A6-454A-80CF-4F1B2832DE82}" destId="{F4BA325E-A027-4EAB-B75C-940C0149A10B}" srcOrd="2" destOrd="0" presId="urn:microsoft.com/office/officeart/2018/2/layout/IconVerticalSolidList"/>
    <dgm:cxn modelId="{C347D07E-73E6-4538-8E11-C82BAC368DBB}" type="presParOf" srcId="{A86E83B8-70A6-454A-80CF-4F1B2832DE82}" destId="{76A80D61-6B9B-4DD6-BA6C-107699099E2D}" srcOrd="3" destOrd="0" presId="urn:microsoft.com/office/officeart/2018/2/layout/IconVerticalSolidList"/>
    <dgm:cxn modelId="{CCA82B75-8E18-4AD0-9042-59ADFBE16448}" type="presParOf" srcId="{E593BDF0-F8C5-457A-A64B-12DE9FD0C7A8}" destId="{DA06F29F-6F55-4689-923D-9C309F35E4D3}" srcOrd="5" destOrd="0" presId="urn:microsoft.com/office/officeart/2018/2/layout/IconVerticalSolidList"/>
    <dgm:cxn modelId="{4FED7D10-F0B9-4C9B-9B5A-BE088F8D155F}" type="presParOf" srcId="{E593BDF0-F8C5-457A-A64B-12DE9FD0C7A8}" destId="{F0199627-E23E-40B1-8D1D-9F61DF890BBF}" srcOrd="6" destOrd="0" presId="urn:microsoft.com/office/officeart/2018/2/layout/IconVerticalSolidList"/>
    <dgm:cxn modelId="{05C5BE2F-7537-477A-A7A6-719875B8E4A7}" type="presParOf" srcId="{F0199627-E23E-40B1-8D1D-9F61DF890BBF}" destId="{6A63B2AF-31CE-406F-A57D-F262A3C930A2}" srcOrd="0" destOrd="0" presId="urn:microsoft.com/office/officeart/2018/2/layout/IconVerticalSolidList"/>
    <dgm:cxn modelId="{FDA8065B-C3B1-4573-AEFF-A3A80281763F}" type="presParOf" srcId="{F0199627-E23E-40B1-8D1D-9F61DF890BBF}" destId="{3C33FB7C-49DA-4C9E-9B1C-BB89D8F51C97}" srcOrd="1" destOrd="0" presId="urn:microsoft.com/office/officeart/2018/2/layout/IconVerticalSolidList"/>
    <dgm:cxn modelId="{AF3F5767-A3D6-46DB-8BD9-8425F150AD67}" type="presParOf" srcId="{F0199627-E23E-40B1-8D1D-9F61DF890BBF}" destId="{6AC2FD06-6636-4810-8A27-62AD55D524E0}" srcOrd="2" destOrd="0" presId="urn:microsoft.com/office/officeart/2018/2/layout/IconVerticalSolidList"/>
    <dgm:cxn modelId="{DFB76AF5-CA34-4FF3-A7CA-28AAF0954E36}" type="presParOf" srcId="{F0199627-E23E-40B1-8D1D-9F61DF890BBF}" destId="{CDEA401B-B431-433E-85EC-E606E6217344}" srcOrd="3" destOrd="0" presId="urn:microsoft.com/office/officeart/2018/2/layout/IconVerticalSolidList"/>
    <dgm:cxn modelId="{9303D236-F62E-4803-BAEF-3ECFE9A881E8}" type="presParOf" srcId="{E593BDF0-F8C5-457A-A64B-12DE9FD0C7A8}" destId="{D72CB701-C4FF-4222-BDC7-B0A04A99CCD4}" srcOrd="7" destOrd="0" presId="urn:microsoft.com/office/officeart/2018/2/layout/IconVerticalSolidList"/>
    <dgm:cxn modelId="{4C93259C-3D0A-486D-BB84-6FDEDB53E757}" type="presParOf" srcId="{E593BDF0-F8C5-457A-A64B-12DE9FD0C7A8}" destId="{0EC1E832-188C-4D8B-BA59-DFAE351E2E85}" srcOrd="8" destOrd="0" presId="urn:microsoft.com/office/officeart/2018/2/layout/IconVerticalSolidList"/>
    <dgm:cxn modelId="{2194247B-21C6-484E-A615-06F76B21FAA1}" type="presParOf" srcId="{0EC1E832-188C-4D8B-BA59-DFAE351E2E85}" destId="{93ABCDE1-EAEC-4402-B827-C92B530C7657}" srcOrd="0" destOrd="0" presId="urn:microsoft.com/office/officeart/2018/2/layout/IconVerticalSolidList"/>
    <dgm:cxn modelId="{385F0E0B-ECE7-4BE5-ABE4-531B39B3A62C}" type="presParOf" srcId="{0EC1E832-188C-4D8B-BA59-DFAE351E2E85}" destId="{44FFF25B-5B4E-44EC-A371-304FDEC20A5D}" srcOrd="1" destOrd="0" presId="urn:microsoft.com/office/officeart/2018/2/layout/IconVerticalSolidList"/>
    <dgm:cxn modelId="{B0C0839E-13CD-4FC7-B0C1-2A3C0E834C89}" type="presParOf" srcId="{0EC1E832-188C-4D8B-BA59-DFAE351E2E85}" destId="{CB592978-2A13-4861-BDFB-5EF5C3ECB0D5}" srcOrd="2" destOrd="0" presId="urn:microsoft.com/office/officeart/2018/2/layout/IconVerticalSolidList"/>
    <dgm:cxn modelId="{62871B0A-BC48-429D-A64B-4D85FAB10FBF}" type="presParOf" srcId="{0EC1E832-188C-4D8B-BA59-DFAE351E2E85}" destId="{E9DF7A70-754E-4300-8610-04B04C8F7933}" srcOrd="3" destOrd="0" presId="urn:microsoft.com/office/officeart/2018/2/layout/IconVerticalSolidList"/>
    <dgm:cxn modelId="{3DAE5EE2-6CE5-402A-8391-6FC37DD6FA0C}" type="presParOf" srcId="{E593BDF0-F8C5-457A-A64B-12DE9FD0C7A8}" destId="{FA214C1D-C4E7-46AB-92BE-6F8794BB8603}" srcOrd="9" destOrd="0" presId="urn:microsoft.com/office/officeart/2018/2/layout/IconVerticalSolidList"/>
    <dgm:cxn modelId="{48C6F128-BE5E-43E6-8A88-D36C9C420718}" type="presParOf" srcId="{E593BDF0-F8C5-457A-A64B-12DE9FD0C7A8}" destId="{D1BF1C07-D4C9-43E9-BF80-34C10B4DCA6F}" srcOrd="10" destOrd="0" presId="urn:microsoft.com/office/officeart/2018/2/layout/IconVerticalSolidList"/>
    <dgm:cxn modelId="{E1DAA5EC-3C79-4966-90B8-2320C49EA1AA}" type="presParOf" srcId="{D1BF1C07-D4C9-43E9-BF80-34C10B4DCA6F}" destId="{7256D7C9-5E74-4211-A34F-D34C06515283}" srcOrd="0" destOrd="0" presId="urn:microsoft.com/office/officeart/2018/2/layout/IconVerticalSolidList"/>
    <dgm:cxn modelId="{FF315ABE-2B43-4053-8175-9BEC111291CB}" type="presParOf" srcId="{D1BF1C07-D4C9-43E9-BF80-34C10B4DCA6F}" destId="{9F24B589-D7B8-46F7-B31F-D5A6EB5A9838}" srcOrd="1" destOrd="0" presId="urn:microsoft.com/office/officeart/2018/2/layout/IconVerticalSolidList"/>
    <dgm:cxn modelId="{2AFF0672-78E2-4427-9146-66481E921A6B}" type="presParOf" srcId="{D1BF1C07-D4C9-43E9-BF80-34C10B4DCA6F}" destId="{3A69C89E-B71A-4DC0-96CC-57F599A5BAA8}" srcOrd="2" destOrd="0" presId="urn:microsoft.com/office/officeart/2018/2/layout/IconVerticalSolidList"/>
    <dgm:cxn modelId="{F3D2135F-072E-4EED-9B05-BF2429BEC46A}" type="presParOf" srcId="{D1BF1C07-D4C9-43E9-BF80-34C10B4DCA6F}" destId="{0CA2A0CA-7E82-453C-9D26-031C28BA662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7F3F9-5E10-4135-BCD8-FAA3E512C1E8}">
      <dsp:nvSpPr>
        <dsp:cNvPr id="0" name=""/>
        <dsp:cNvSpPr/>
      </dsp:nvSpPr>
      <dsp:spPr>
        <a:xfrm>
          <a:off x="0" y="1617"/>
          <a:ext cx="11277600" cy="68929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F7B517-F9AC-45D2-B9EF-71F5B926B2FC}">
      <dsp:nvSpPr>
        <dsp:cNvPr id="0" name=""/>
        <dsp:cNvSpPr/>
      </dsp:nvSpPr>
      <dsp:spPr>
        <a:xfrm>
          <a:off x="208511" y="156709"/>
          <a:ext cx="379112" cy="3791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FD720E-844E-40AC-B2BC-3596EA6D57D0}">
      <dsp:nvSpPr>
        <dsp:cNvPr id="0" name=""/>
        <dsp:cNvSpPr/>
      </dsp:nvSpPr>
      <dsp:spPr>
        <a:xfrm>
          <a:off x="796135" y="1617"/>
          <a:ext cx="10481464" cy="689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50" tIns="72950" rIns="72950" bIns="729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1980 – Omniback developed and introduced by Apollo Computers</a:t>
          </a:r>
          <a:endParaRPr lang="en-US" sz="1900" kern="1200"/>
        </a:p>
      </dsp:txBody>
      <dsp:txXfrm>
        <a:off x="796135" y="1617"/>
        <a:ext cx="10481464" cy="689295"/>
      </dsp:txXfrm>
    </dsp:sp>
    <dsp:sp modelId="{782CFB3A-8474-44F7-BF74-60D9F601A023}">
      <dsp:nvSpPr>
        <dsp:cNvPr id="0" name=""/>
        <dsp:cNvSpPr/>
      </dsp:nvSpPr>
      <dsp:spPr>
        <a:xfrm>
          <a:off x="0" y="863236"/>
          <a:ext cx="11277600" cy="68929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C26DFA-2574-4795-AD58-28862CA90E20}">
      <dsp:nvSpPr>
        <dsp:cNvPr id="0" name=""/>
        <dsp:cNvSpPr/>
      </dsp:nvSpPr>
      <dsp:spPr>
        <a:xfrm>
          <a:off x="208511" y="1018327"/>
          <a:ext cx="379112" cy="3791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1DCB7E-E27D-42CD-BB45-2CC42566A900}">
      <dsp:nvSpPr>
        <dsp:cNvPr id="0" name=""/>
        <dsp:cNvSpPr/>
      </dsp:nvSpPr>
      <dsp:spPr>
        <a:xfrm>
          <a:off x="796135" y="863236"/>
          <a:ext cx="10481464" cy="689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50" tIns="72950" rIns="72950" bIns="729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2002 – Omniback rebranded to Data Protector and version 5 is launched</a:t>
          </a:r>
          <a:endParaRPr lang="en-US" sz="1900" kern="1200"/>
        </a:p>
      </dsp:txBody>
      <dsp:txXfrm>
        <a:off x="796135" y="863236"/>
        <a:ext cx="10481464" cy="689295"/>
      </dsp:txXfrm>
    </dsp:sp>
    <dsp:sp modelId="{A826ECDC-BEFA-4EE2-9754-CB8A830A179B}">
      <dsp:nvSpPr>
        <dsp:cNvPr id="0" name=""/>
        <dsp:cNvSpPr/>
      </dsp:nvSpPr>
      <dsp:spPr>
        <a:xfrm>
          <a:off x="0" y="1724855"/>
          <a:ext cx="11277600" cy="68929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7A0A4-3A4E-42A1-A66B-EACF29F1CD0D}">
      <dsp:nvSpPr>
        <dsp:cNvPr id="0" name=""/>
        <dsp:cNvSpPr/>
      </dsp:nvSpPr>
      <dsp:spPr>
        <a:xfrm>
          <a:off x="208511" y="1879946"/>
          <a:ext cx="379112" cy="3791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A80D61-6B9B-4DD6-BA6C-107699099E2D}">
      <dsp:nvSpPr>
        <dsp:cNvPr id="0" name=""/>
        <dsp:cNvSpPr/>
      </dsp:nvSpPr>
      <dsp:spPr>
        <a:xfrm>
          <a:off x="796135" y="1724855"/>
          <a:ext cx="10481464" cy="689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50" tIns="72950" rIns="72950" bIns="729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2013 – Data Protector 8.0 launches with a new scalable Internal DataBase</a:t>
          </a:r>
          <a:endParaRPr lang="en-US" sz="1900" kern="1200"/>
        </a:p>
      </dsp:txBody>
      <dsp:txXfrm>
        <a:off x="796135" y="1724855"/>
        <a:ext cx="10481464" cy="689295"/>
      </dsp:txXfrm>
    </dsp:sp>
    <dsp:sp modelId="{6A63B2AF-31CE-406F-A57D-F262A3C930A2}">
      <dsp:nvSpPr>
        <dsp:cNvPr id="0" name=""/>
        <dsp:cNvSpPr/>
      </dsp:nvSpPr>
      <dsp:spPr>
        <a:xfrm>
          <a:off x="0" y="2586474"/>
          <a:ext cx="11277600" cy="68929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33FB7C-49DA-4C9E-9B1C-BB89D8F51C97}">
      <dsp:nvSpPr>
        <dsp:cNvPr id="0" name=""/>
        <dsp:cNvSpPr/>
      </dsp:nvSpPr>
      <dsp:spPr>
        <a:xfrm>
          <a:off x="208511" y="2741565"/>
          <a:ext cx="379112" cy="37911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A401B-B431-433E-85EC-E606E6217344}">
      <dsp:nvSpPr>
        <dsp:cNvPr id="0" name=""/>
        <dsp:cNvSpPr/>
      </dsp:nvSpPr>
      <dsp:spPr>
        <a:xfrm>
          <a:off x="796135" y="2586474"/>
          <a:ext cx="10481464" cy="689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50" tIns="72950" rIns="72950" bIns="729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2014 – Data Protector 9.0 is launched</a:t>
          </a:r>
          <a:endParaRPr lang="en-US" sz="1900" kern="1200"/>
        </a:p>
      </dsp:txBody>
      <dsp:txXfrm>
        <a:off x="796135" y="2586474"/>
        <a:ext cx="10481464" cy="689295"/>
      </dsp:txXfrm>
    </dsp:sp>
    <dsp:sp modelId="{93ABCDE1-EAEC-4402-B827-C92B530C7657}">
      <dsp:nvSpPr>
        <dsp:cNvPr id="0" name=""/>
        <dsp:cNvSpPr/>
      </dsp:nvSpPr>
      <dsp:spPr>
        <a:xfrm>
          <a:off x="0" y="3448093"/>
          <a:ext cx="11277600" cy="68929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FF25B-5B4E-44EC-A371-304FDEC20A5D}">
      <dsp:nvSpPr>
        <dsp:cNvPr id="0" name=""/>
        <dsp:cNvSpPr/>
      </dsp:nvSpPr>
      <dsp:spPr>
        <a:xfrm>
          <a:off x="208511" y="3603184"/>
          <a:ext cx="379112" cy="37911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F7A70-754E-4300-8610-04B04C8F7933}">
      <dsp:nvSpPr>
        <dsp:cNvPr id="0" name=""/>
        <dsp:cNvSpPr/>
      </dsp:nvSpPr>
      <dsp:spPr>
        <a:xfrm>
          <a:off x="796135" y="3448093"/>
          <a:ext cx="10481464" cy="689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50" tIns="72950" rIns="72950" bIns="729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2017 – New Data Protector 10 on its way into Web and Cloud</a:t>
          </a:r>
          <a:endParaRPr lang="en-US" sz="1900" kern="1200"/>
        </a:p>
      </dsp:txBody>
      <dsp:txXfrm>
        <a:off x="796135" y="3448093"/>
        <a:ext cx="10481464" cy="689295"/>
      </dsp:txXfrm>
    </dsp:sp>
    <dsp:sp modelId="{7256D7C9-5E74-4211-A34F-D34C06515283}">
      <dsp:nvSpPr>
        <dsp:cNvPr id="0" name=""/>
        <dsp:cNvSpPr/>
      </dsp:nvSpPr>
      <dsp:spPr>
        <a:xfrm>
          <a:off x="0" y="4309712"/>
          <a:ext cx="11277600" cy="68929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4B589-D7B8-46F7-B31F-D5A6EB5A9838}">
      <dsp:nvSpPr>
        <dsp:cNvPr id="0" name=""/>
        <dsp:cNvSpPr/>
      </dsp:nvSpPr>
      <dsp:spPr>
        <a:xfrm>
          <a:off x="208511" y="4464803"/>
          <a:ext cx="379112" cy="37911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2A0CA-7E82-453C-9D26-031C28BA6626}">
      <dsp:nvSpPr>
        <dsp:cNvPr id="0" name=""/>
        <dsp:cNvSpPr/>
      </dsp:nvSpPr>
      <dsp:spPr>
        <a:xfrm>
          <a:off x="796135" y="4309712"/>
          <a:ext cx="10481464" cy="689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50" tIns="72950" rIns="72950" bIns="729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2022 – New Release DP 11.02 available; Data Protector for Cloud Workloads updated</a:t>
          </a:r>
          <a:endParaRPr lang="en-US" sz="1900" kern="1200"/>
        </a:p>
      </dsp:txBody>
      <dsp:txXfrm>
        <a:off x="796135" y="4309712"/>
        <a:ext cx="10481464" cy="6892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1971E-BB97-48A0-BAE9-C1253E47FA6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196B7-1673-4D95-9FC2-7900F965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85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196B7-1673-4D95-9FC2-7900F96580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72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196B7-1673-4D95-9FC2-7900F965801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979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tif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KO-SKO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planet with lights in the background&#10;&#10;Description automatically generated">
            <a:extLst>
              <a:ext uri="{FF2B5EF4-FFF2-40B4-BE49-F238E27FC236}">
                <a16:creationId xmlns:a16="http://schemas.microsoft.com/office/drawing/2014/main" id="{FD399818-F7B6-A549-ABD4-5E93B56F78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6D82020-977B-074A-ABCD-112BD3B94A4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199" y="3741285"/>
            <a:ext cx="6194503" cy="624691"/>
          </a:xfrm>
          <a:prstGeom prst="rect">
            <a:avLst/>
          </a:prstGeom>
        </p:spPr>
        <p:txBody>
          <a:bodyPr lIns="0" t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2400" b="0" i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6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68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1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37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3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49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Presentation Subtitle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63C04AC-74DA-1648-A9CB-6E4FDDB1FA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506463"/>
            <a:ext cx="6194502" cy="1227138"/>
          </a:xfrm>
          <a:noFill/>
          <a:ln>
            <a:noFill/>
          </a:ln>
        </p:spPr>
        <p:txBody>
          <a:bodyPr vert="horz" wrap="square" lIns="0" tIns="72000" rIns="91440" bIns="0" numCol="1" anchor="b" anchorCtr="0" compatLnSpc="1">
            <a:prstTxWarp prst="textNoShape">
              <a:avLst/>
            </a:prstTxWarp>
          </a:bodyPr>
          <a:lstStyle>
            <a:lvl1pPr>
              <a:defRPr lang="en-US" sz="4400" b="1" cap="none" spc="0" baseline="0" dirty="0">
                <a:solidFill>
                  <a:schemeClr val="bg1"/>
                </a:solidFill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dirty="0"/>
              <a:t>Click to Add 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27F883-98AA-0214-43C2-FDCBFB197F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5471828"/>
            <a:ext cx="4568159" cy="904942"/>
          </a:xfrm>
        </p:spPr>
        <p:txBody>
          <a:bodyPr/>
          <a:lstStyle>
            <a:lvl1pPr>
              <a:defRPr sz="1800">
                <a:solidFill>
                  <a:schemeClr val="accent4">
                    <a:lumMod val="75000"/>
                  </a:schemeClr>
                </a:solidFill>
              </a:defRPr>
            </a:lvl1pPr>
            <a:lvl2pPr marL="9525" indent="0">
              <a:buNone/>
              <a:defRPr sz="1400">
                <a:solidFill>
                  <a:schemeClr val="accent4">
                    <a:lumMod val="75000"/>
                  </a:schemeClr>
                </a:solidFill>
              </a:defRPr>
            </a:lvl2pPr>
            <a:lvl3pPr marL="0" indent="0">
              <a:buNone/>
              <a:defRPr sz="12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  <a:p>
            <a:pPr lvl="2"/>
            <a:r>
              <a:rPr lang="en-US" dirty="0"/>
              <a:t>Date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8229AB7-495C-1143-81DD-0A92CB211A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199" y="366510"/>
            <a:ext cx="1850734" cy="35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61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D1E30E-1BF6-594A-9FC6-8338AFC074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2B70533-A618-424C-9917-D5E13E3EB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447215"/>
            <a:ext cx="6082991" cy="1298575"/>
          </a:xfrm>
        </p:spPr>
        <p:txBody>
          <a:bodyPr anchor="b"/>
          <a:lstStyle>
            <a:lvl1pPr algn="l">
              <a:defRPr sz="4000" b="1" i="0" cap="none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dirty="0"/>
              <a:t>Section break title here</a:t>
            </a:r>
            <a:endParaRPr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DDAE44-64A1-5940-ACC6-BD8F3BBEBA0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3824080"/>
            <a:ext cx="6082992" cy="4089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60956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68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1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37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3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49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01187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A0153E-CBAE-1E4E-B1B8-ACD58EB6AB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2B70533-A618-424C-9917-D5E13E3EB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447215"/>
            <a:ext cx="6250260" cy="1298575"/>
          </a:xfrm>
        </p:spPr>
        <p:txBody>
          <a:bodyPr anchor="b"/>
          <a:lstStyle>
            <a:lvl1pPr algn="l">
              <a:defRPr sz="4000" b="1" i="0" cap="none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dirty="0"/>
              <a:t>Section break title here</a:t>
            </a:r>
            <a:endParaRPr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DDAE44-64A1-5940-ACC6-BD8F3BBEBA0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3824080"/>
            <a:ext cx="6250260" cy="4089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60956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68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1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37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3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49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76116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709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light in space&#10;&#10;Description automatically generated">
            <a:extLst>
              <a:ext uri="{FF2B5EF4-FFF2-40B4-BE49-F238E27FC236}">
                <a16:creationId xmlns:a16="http://schemas.microsoft.com/office/drawing/2014/main" id="{C4BC1D0C-27EE-4046-9282-CC31C2B30F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88AD644-FBE3-F546-93FC-9E20DA798A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189303"/>
            <a:ext cx="6773303" cy="2963427"/>
          </a:xfrm>
          <a:noFill/>
        </p:spPr>
        <p:txBody>
          <a:bodyPr tIns="216000" anchor="ctr"/>
          <a:lstStyle>
            <a:lvl1pPr algn="l">
              <a:defRPr sz="40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add quote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EF0CE46-C0A1-DD4A-B07B-2DDC6CC30C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199" y="4354961"/>
            <a:ext cx="6773303" cy="744046"/>
          </a:xfrm>
          <a:prstGeom prst="rect">
            <a:avLst/>
          </a:prstGeom>
          <a:noFill/>
        </p:spPr>
        <p:txBody>
          <a:bodyPr rIns="72000" anchor="t"/>
          <a:lstStyle>
            <a:lvl1pPr marL="0" indent="0" algn="l">
              <a:spcAft>
                <a:spcPts val="0"/>
              </a:spcAft>
              <a:buNone/>
              <a:defRPr sz="1800" b="1" i="0" cap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add name</a:t>
            </a:r>
          </a:p>
          <a:p>
            <a:pPr lvl="1"/>
            <a:r>
              <a:rPr lang="en-US" dirty="0"/>
              <a:t>Click to add job title or company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15928CC-4E60-3E44-B472-A079E7EB5C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199" y="6456781"/>
            <a:ext cx="1044691" cy="19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78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B84FE1-4F9B-FB47-868C-9D7C324D4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91" y="3329098"/>
            <a:ext cx="10932237" cy="84124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9F78CBD-69D2-0A7D-0195-128D8FA527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9700" y="1425566"/>
            <a:ext cx="5808398" cy="110635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4A25AF6-CFC3-3A41-B1AE-BE0BD4B28982}"/>
              </a:ext>
            </a:extLst>
          </p:cNvPr>
          <p:cNvSpPr txBox="1"/>
          <p:nvPr userDrawn="1"/>
        </p:nvSpPr>
        <p:spPr>
          <a:xfrm>
            <a:off x="968913" y="5965440"/>
            <a:ext cx="2472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chemeClr val="bg1"/>
                </a:solidFill>
                <a:latin typeface="+mj-lt"/>
                <a:ea typeface="Lato Light" charset="0"/>
                <a:cs typeface="Lato Light" charset="0"/>
              </a:rPr>
              <a:t>twitter.com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Lato Light" charset="0"/>
                <a:cs typeface="Lato Light" charset="0"/>
              </a:rPr>
              <a:t>/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Lato Light" charset="0"/>
                <a:cs typeface="Lato Light" charset="0"/>
              </a:rPr>
              <a:t>opentext</a:t>
            </a:r>
            <a:endParaRPr lang="en-US" sz="2000" dirty="0">
              <a:solidFill>
                <a:schemeClr val="bg1"/>
              </a:solidFill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FBC496-617D-DC49-9EF1-A8B834E8409B}"/>
              </a:ext>
            </a:extLst>
          </p:cNvPr>
          <p:cNvSpPr txBox="1"/>
          <p:nvPr userDrawn="1"/>
        </p:nvSpPr>
        <p:spPr>
          <a:xfrm>
            <a:off x="4713575" y="5965440"/>
            <a:ext cx="3762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US" sz="2000" b="0" i="0" kern="1200" dirty="0" err="1">
                <a:solidFill>
                  <a:schemeClr val="bg1"/>
                </a:solidFill>
                <a:latin typeface="Arial" panose="020B0604020202020204" pitchFamily="34" charset="0"/>
                <a:ea typeface="Lato Light" charset="0"/>
                <a:cs typeface="Lato Light" charset="0"/>
              </a:rPr>
              <a:t>linkedin.com</a:t>
            </a:r>
            <a:r>
              <a:rPr lang="en-US" sz="2000" b="0" i="0" kern="1200" dirty="0">
                <a:solidFill>
                  <a:schemeClr val="bg1"/>
                </a:solidFill>
                <a:latin typeface="Arial" panose="020B0604020202020204" pitchFamily="34" charset="0"/>
                <a:ea typeface="Lato Light" charset="0"/>
                <a:cs typeface="Lato Light" charset="0"/>
              </a:rPr>
              <a:t>/company/</a:t>
            </a:r>
            <a:r>
              <a:rPr lang="en-US" sz="2000" b="0" i="0" kern="1200" dirty="0" err="1">
                <a:solidFill>
                  <a:schemeClr val="bg1"/>
                </a:solidFill>
                <a:latin typeface="Arial" panose="020B0604020202020204" pitchFamily="34" charset="0"/>
                <a:ea typeface="Lato Light" charset="0"/>
                <a:cs typeface="Lato Light" charset="0"/>
              </a:rPr>
              <a:t>opentext</a:t>
            </a:r>
            <a:endParaRPr lang="en-US" sz="2000" b="0" i="0" kern="1200" dirty="0">
              <a:solidFill>
                <a:schemeClr val="bg1"/>
              </a:solidFill>
              <a:latin typeface="Arial" panose="020B0604020202020204" pitchFamily="34" charset="0"/>
              <a:ea typeface="Lato Light" charset="0"/>
              <a:cs typeface="Lato Light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4AD03D-B9EB-1A40-BF60-60D15F88F20C}"/>
              </a:ext>
            </a:extLst>
          </p:cNvPr>
          <p:cNvSpPr txBox="1"/>
          <p:nvPr userDrawn="1"/>
        </p:nvSpPr>
        <p:spPr>
          <a:xfrm>
            <a:off x="9848030" y="5965440"/>
            <a:ext cx="1712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chemeClr val="bg1"/>
                </a:solidFill>
                <a:latin typeface="+mj-lt"/>
                <a:ea typeface="Lato Light" charset="0"/>
                <a:cs typeface="Lato Light" charset="0"/>
              </a:rPr>
              <a:t>opentext.com</a:t>
            </a:r>
            <a:endParaRPr lang="en-US" sz="2000" dirty="0">
              <a:solidFill>
                <a:schemeClr val="bg1"/>
              </a:solidFill>
              <a:latin typeface="+mj-lt"/>
              <a:ea typeface="Lato Light" charset="0"/>
              <a:cs typeface="Lato Light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1235ED1-23E4-274E-B429-AE669127D5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91" y="6041960"/>
            <a:ext cx="298035" cy="2659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F30336A-EECD-594A-BD2C-5183674CCFA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860" y="5965440"/>
            <a:ext cx="298035" cy="3270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2814898-B2E8-FA4D-B891-14A97EB127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2107" y="6048438"/>
            <a:ext cx="269537" cy="27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54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Second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earth from space&#10;&#10;Description automatically generated">
            <a:extLst>
              <a:ext uri="{FF2B5EF4-FFF2-40B4-BE49-F238E27FC236}">
                <a16:creationId xmlns:a16="http://schemas.microsoft.com/office/drawing/2014/main" id="{3CD833B2-86B0-1147-9F5A-89821FC38E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2013030F-A1D7-07F6-6353-04E292CDA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4931" y="2971828"/>
            <a:ext cx="4800329" cy="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F5295C0-D13A-CC44-8189-17A4AC13C0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52401"/>
            <a:ext cx="11277601" cy="973138"/>
          </a:xfrm>
        </p:spPr>
        <p:txBody>
          <a:bodyPr/>
          <a:lstStyle/>
          <a:p>
            <a:r>
              <a:rPr lang="en-US" dirty="0"/>
              <a:t>Click to add slide title</a:t>
            </a:r>
          </a:p>
        </p:txBody>
      </p:sp>
    </p:spTree>
    <p:extLst>
      <p:ext uri="{BB962C8B-B14F-4D97-AF65-F5344CB8AC3E}">
        <p14:creationId xmlns:p14="http://schemas.microsoft.com/office/powerpoint/2010/main" val="358872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35FC6-E615-2A40-BD93-96F93CE1B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1"/>
            <a:ext cx="11277600" cy="97313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2861E7-C993-CF4C-B237-7333B82A5B3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57200" y="1376363"/>
            <a:ext cx="11277600" cy="50006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133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icture Placeholder 89">
            <a:extLst>
              <a:ext uri="{FF2B5EF4-FFF2-40B4-BE49-F238E27FC236}">
                <a16:creationId xmlns:a16="http://schemas.microsoft.com/office/drawing/2014/main" id="{B723B144-FA32-344B-9431-E31382ADDF3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auto">
          <a:xfrm>
            <a:off x="7086600" y="1376362"/>
            <a:ext cx="4648200" cy="5000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image onto this area</a:t>
            </a:r>
          </a:p>
        </p:txBody>
      </p:sp>
      <p:sp>
        <p:nvSpPr>
          <p:cNvPr id="67" name="Title 1">
            <a:extLst>
              <a:ext uri="{FF2B5EF4-FFF2-40B4-BE49-F238E27FC236}">
                <a16:creationId xmlns:a16="http://schemas.microsoft.com/office/drawing/2014/main" id="{8F799074-CA80-E946-B8BB-5F58AA390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52400"/>
            <a:ext cx="11277601" cy="9731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7FBE5152-68F4-3B49-A693-A6DAE1E6EDE6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auto">
          <a:xfrm>
            <a:off x="457200" y="1376362"/>
            <a:ext cx="6387982" cy="5000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marL="180975" lvl="0" indent="-180975" algn="l" rtl="0" eaLnBrk="1" fontAlgn="base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3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Photo2,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icture Placeholder 89">
            <a:extLst>
              <a:ext uri="{FF2B5EF4-FFF2-40B4-BE49-F238E27FC236}">
                <a16:creationId xmlns:a16="http://schemas.microsoft.com/office/drawing/2014/main" id="{B723B144-FA32-344B-9431-E31382ADDF3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auto">
          <a:xfrm>
            <a:off x="6201105" y="0"/>
            <a:ext cx="5990895" cy="6858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image onto this area</a:t>
            </a:r>
          </a:p>
        </p:txBody>
      </p:sp>
      <p:sp>
        <p:nvSpPr>
          <p:cNvPr id="67" name="Title 1">
            <a:extLst>
              <a:ext uri="{FF2B5EF4-FFF2-40B4-BE49-F238E27FC236}">
                <a16:creationId xmlns:a16="http://schemas.microsoft.com/office/drawing/2014/main" id="{8F799074-CA80-E946-B8BB-5F58AA390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52400"/>
            <a:ext cx="5533698" cy="97313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7FBE5152-68F4-3B49-A693-A6DAE1E6EDE6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auto">
          <a:xfrm>
            <a:off x="457199" y="1376363"/>
            <a:ext cx="5533697" cy="5000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marL="180975" lvl="0" indent="-180975" algn="l" rtl="0" eaLnBrk="1" fontAlgn="base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131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Photo,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icture Placeholder 89">
            <a:extLst>
              <a:ext uri="{FF2B5EF4-FFF2-40B4-BE49-F238E27FC236}">
                <a16:creationId xmlns:a16="http://schemas.microsoft.com/office/drawing/2014/main" id="{B723B144-FA32-344B-9431-E31382ADDF3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auto">
          <a:xfrm>
            <a:off x="0" y="0"/>
            <a:ext cx="5983014" cy="6858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image onto this area</a:t>
            </a:r>
          </a:p>
        </p:txBody>
      </p:sp>
      <p:sp>
        <p:nvSpPr>
          <p:cNvPr id="67" name="Title 1">
            <a:extLst>
              <a:ext uri="{FF2B5EF4-FFF2-40B4-BE49-F238E27FC236}">
                <a16:creationId xmlns:a16="http://schemas.microsoft.com/office/drawing/2014/main" id="{8F799074-CA80-E946-B8BB-5F58AA390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014" y="152400"/>
            <a:ext cx="5585218" cy="9731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7FBE5152-68F4-3B49-A693-A6DAE1E6EDE6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auto">
          <a:xfrm>
            <a:off x="6339015" y="1376363"/>
            <a:ext cx="5589460" cy="5000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marL="180975" lvl="0" indent="-180975" algn="l" rtl="0" eaLnBrk="1" fontAlgn="base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664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Pane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A3582-E7AD-494F-A077-ED0BBC4F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52400"/>
            <a:ext cx="11277601" cy="9731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97A5D-0EFF-1DDB-AE38-4D91FE537A1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376363"/>
            <a:ext cx="5522976" cy="483213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First level 20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18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16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- avoid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F32F13-9DC4-8A2C-0362-A16F5BF1DF6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9350" y="1376363"/>
            <a:ext cx="5505450" cy="483213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First level 20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18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16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- avoid</a:t>
            </a:r>
          </a:p>
        </p:txBody>
      </p:sp>
    </p:spTree>
    <p:extLst>
      <p:ext uri="{BB962C8B-B14F-4D97-AF65-F5344CB8AC3E}">
        <p14:creationId xmlns:p14="http://schemas.microsoft.com/office/powerpoint/2010/main" val="3376516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anel w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A3582-E7AD-494F-A077-ED0BBC4F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52400"/>
            <a:ext cx="11277601" cy="9731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6D09544-9CDC-4A0E-4BAE-0D18D6CDFDF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1" y="1376364"/>
            <a:ext cx="5522976" cy="417195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Column Title 20 </a:t>
            </a:r>
            <a:r>
              <a:rPr lang="en-US" dirty="0" err="1"/>
              <a:t>pt</a:t>
            </a:r>
            <a:r>
              <a:rPr lang="en-US" dirty="0"/>
              <a:t> bold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807B934-3895-E7A1-94F0-C662B90C6DA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7200" y="1923393"/>
            <a:ext cx="5522976" cy="428690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First level 20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18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16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- avoid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3C4BB97-4BB5-9602-3652-B57EE865C96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2440" y="1376363"/>
            <a:ext cx="5512359" cy="417195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Column Title 20 </a:t>
            </a:r>
            <a:r>
              <a:rPr lang="en-US" dirty="0" err="1"/>
              <a:t>pt</a:t>
            </a:r>
            <a:r>
              <a:rPr lang="en-US" dirty="0"/>
              <a:t> bold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3DA1FA30-30D1-426D-5910-F71EE8772C1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2441" y="1923393"/>
            <a:ext cx="5522976" cy="428690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First level 20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18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16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- avoid</a:t>
            </a:r>
          </a:p>
        </p:txBody>
      </p:sp>
    </p:spTree>
    <p:extLst>
      <p:ext uri="{BB962C8B-B14F-4D97-AF65-F5344CB8AC3E}">
        <p14:creationId xmlns:p14="http://schemas.microsoft.com/office/powerpoint/2010/main" val="25781024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anel w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A3582-E7AD-494F-A077-ED0BBC4F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52400"/>
            <a:ext cx="11277601" cy="9731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27E9E-2A4E-13A4-A87E-DE8C65D3B6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199" y="1915510"/>
            <a:ext cx="3657600" cy="4461478"/>
          </a:xfrm>
        </p:spPr>
        <p:txBody>
          <a:bodyPr/>
          <a:lstStyle>
            <a:lvl1pPr marL="176213" indent="-176213">
              <a:spcAft>
                <a:spcPts val="600"/>
              </a:spcAft>
              <a:defRPr sz="1800"/>
            </a:lvl1pPr>
            <a:lvl2pPr marL="519113" indent="-173038">
              <a:spcAft>
                <a:spcPts val="600"/>
              </a:spcAft>
              <a:defRPr sz="1600"/>
            </a:lvl2pPr>
            <a:lvl3pPr>
              <a:spcAft>
                <a:spcPts val="600"/>
              </a:spcAft>
              <a:defRPr sz="1400"/>
            </a:lvl3pPr>
            <a:lvl4pPr>
              <a:spcAft>
                <a:spcPts val="600"/>
              </a:spcAft>
              <a:defRPr sz="1400" baseline="0"/>
            </a:lvl4pPr>
            <a:lvl5pPr>
              <a:spcAft>
                <a:spcPts val="600"/>
              </a:spcAft>
              <a:defRPr sz="1400" baseline="0"/>
            </a:lvl5pPr>
          </a:lstStyle>
          <a:p>
            <a:pPr lvl="0"/>
            <a:r>
              <a:rPr lang="en-US" dirty="0"/>
              <a:t>First level 18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– avoid as too small</a:t>
            </a:r>
          </a:p>
          <a:p>
            <a:pPr lvl="3"/>
            <a:r>
              <a:rPr lang="en-US" dirty="0"/>
              <a:t>Fourth – avoid as too small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533472-A09A-D1A4-073D-DE82DAE7721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67200" y="1915510"/>
            <a:ext cx="3657600" cy="4461478"/>
          </a:xfrm>
        </p:spPr>
        <p:txBody>
          <a:bodyPr/>
          <a:lstStyle>
            <a:lvl1pPr marL="176213" indent="-176213">
              <a:spcAft>
                <a:spcPts val="600"/>
              </a:spcAft>
              <a:defRPr sz="1800"/>
            </a:lvl1pPr>
            <a:lvl2pPr marL="519113" indent="-173038">
              <a:spcAft>
                <a:spcPts val="600"/>
              </a:spcAft>
              <a:defRPr sz="1600"/>
            </a:lvl2pPr>
            <a:lvl3pPr>
              <a:spcAft>
                <a:spcPts val="600"/>
              </a:spcAft>
              <a:defRPr sz="1400"/>
            </a:lvl3pPr>
            <a:lvl4pPr>
              <a:spcAft>
                <a:spcPts val="600"/>
              </a:spcAft>
              <a:defRPr sz="1400"/>
            </a:lvl4pPr>
            <a:lvl5pPr>
              <a:spcAft>
                <a:spcPts val="600"/>
              </a:spcAft>
              <a:defRPr sz="1400"/>
            </a:lvl5pPr>
          </a:lstStyle>
          <a:p>
            <a:pPr lvl="0"/>
            <a:r>
              <a:rPr lang="en-US" dirty="0"/>
              <a:t>First level 18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– avoid as too small</a:t>
            </a:r>
          </a:p>
          <a:p>
            <a:pPr lvl="3"/>
            <a:r>
              <a:rPr lang="en-US" dirty="0"/>
              <a:t>Fourth – avoid as too small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A8402FF-FE00-FF0A-90B0-159E7EB3806D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077200" y="1915510"/>
            <a:ext cx="3657600" cy="4461478"/>
          </a:xfrm>
        </p:spPr>
        <p:txBody>
          <a:bodyPr/>
          <a:lstStyle>
            <a:lvl1pPr marL="176213" indent="-176213">
              <a:spcAft>
                <a:spcPts val="600"/>
              </a:spcAft>
              <a:defRPr sz="1800"/>
            </a:lvl1pPr>
            <a:lvl2pPr marL="519113" indent="-173038">
              <a:spcAft>
                <a:spcPts val="600"/>
              </a:spcAft>
              <a:defRPr sz="1600"/>
            </a:lvl2pPr>
            <a:lvl3pPr>
              <a:spcAft>
                <a:spcPts val="600"/>
              </a:spcAft>
              <a:defRPr sz="1400"/>
            </a:lvl3pPr>
            <a:lvl4pPr>
              <a:spcAft>
                <a:spcPts val="600"/>
              </a:spcAft>
              <a:defRPr sz="1400"/>
            </a:lvl4pPr>
            <a:lvl5pPr>
              <a:spcAft>
                <a:spcPts val="600"/>
              </a:spcAft>
              <a:defRPr sz="1400"/>
            </a:lvl5pPr>
          </a:lstStyle>
          <a:p>
            <a:pPr lvl="0"/>
            <a:r>
              <a:rPr lang="en-US" dirty="0"/>
              <a:t>First level 18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– avoid as too small</a:t>
            </a:r>
          </a:p>
          <a:p>
            <a:pPr lvl="3"/>
            <a:r>
              <a:rPr lang="en-US" dirty="0"/>
              <a:t>Fourth – avoid as too small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BC1EDD0-DAC4-7B52-DB31-73A8A6BE14D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57198" y="1376364"/>
            <a:ext cx="3657599" cy="417195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Column Title 20 </a:t>
            </a:r>
            <a:r>
              <a:rPr lang="en-US" dirty="0" err="1"/>
              <a:t>pt</a:t>
            </a:r>
            <a:r>
              <a:rPr lang="en-US" dirty="0"/>
              <a:t>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47A286C-35D0-5E77-DF0F-E3ACE8174E9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267200" y="1376363"/>
            <a:ext cx="3657600" cy="417195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Column Title 20 </a:t>
            </a:r>
            <a:r>
              <a:rPr lang="en-US" dirty="0" err="1"/>
              <a:t>pt</a:t>
            </a:r>
            <a:r>
              <a:rPr lang="en-US" dirty="0"/>
              <a:t> bold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F50C2AB-B538-DC7F-A1C0-45C02CF1626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77200" y="1376364"/>
            <a:ext cx="3657600" cy="417195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Column Title 20 </a:t>
            </a:r>
            <a:r>
              <a:rPr lang="en-US" dirty="0" err="1"/>
              <a:t>pt</a:t>
            </a:r>
            <a:r>
              <a:rPr lang="en-US" dirty="0"/>
              <a:t> bold</a:t>
            </a:r>
          </a:p>
        </p:txBody>
      </p:sp>
    </p:spTree>
    <p:extLst>
      <p:ext uri="{BB962C8B-B14F-4D97-AF65-F5344CB8AC3E}">
        <p14:creationId xmlns:p14="http://schemas.microsoft.com/office/powerpoint/2010/main" val="3970301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199" y="152401"/>
            <a:ext cx="11277601" cy="9731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199" y="1376363"/>
            <a:ext cx="11277601" cy="48339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First level 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</a:t>
            </a:r>
          </a:p>
          <a:p>
            <a:pPr marL="180975" lvl="0" indent="-180975" algn="l" rtl="0" eaLnBrk="1" fontAlgn="base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</a:pP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561289C-8F78-7E42-A800-BEDF70F6510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57199" y="6456781"/>
            <a:ext cx="1044691" cy="1989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47D3891-D6D2-1C41-8A7B-0E3AC07789DC}"/>
              </a:ext>
            </a:extLst>
          </p:cNvPr>
          <p:cNvSpPr/>
          <p:nvPr userDrawn="1"/>
        </p:nvSpPr>
        <p:spPr>
          <a:xfrm>
            <a:off x="11374242" y="6464161"/>
            <a:ext cx="4646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3C1D921F-663F-5D4C-BF56-776C1B867DF7}" type="slidenum">
              <a:rPr lang="en-US" sz="900" baseline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900" baseline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51077D-9E67-E042-96A7-F82C39CADFF1}"/>
              </a:ext>
            </a:extLst>
          </p:cNvPr>
          <p:cNvSpPr/>
          <p:nvPr userDrawn="1"/>
        </p:nvSpPr>
        <p:spPr>
          <a:xfrm>
            <a:off x="9207193" y="6464161"/>
            <a:ext cx="205216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0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</a:rPr>
              <a:t>OpenText ©2023 All rights reserved</a:t>
            </a:r>
            <a:endParaRPr lang="en-US" sz="900" baseline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4534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91" r:id="rId12"/>
    <p:sldLayoutId id="2147483693" r:id="rId13"/>
    <p:sldLayoutId id="2147483694" r:id="rId14"/>
    <p:sldLayoutId id="2147483695" r:id="rId15"/>
  </p:sldLayoutIdLst>
  <p:hf hd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3200" b="1" i="0" kern="1200" baseline="0">
          <a:solidFill>
            <a:schemeClr val="bg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AllerMod Regular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AllerMod Regular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AllerMod Regular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AllerMod Regular" charset="0"/>
          <a:ea typeface="ＭＳ Ｐゴシック" charset="0"/>
        </a:defRPr>
      </a:lvl5pPr>
      <a:lvl6pPr marL="609562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AllerMod Regular" charset="0"/>
          <a:ea typeface="ＭＳ Ｐゴシック" charset="0"/>
        </a:defRPr>
      </a:lvl6pPr>
      <a:lvl7pPr marL="1219124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AllerMod Regular" charset="0"/>
          <a:ea typeface="ＭＳ Ｐゴシック" charset="0"/>
        </a:defRPr>
      </a:lvl7pPr>
      <a:lvl8pPr marL="1828686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AllerMod Regular" charset="0"/>
          <a:ea typeface="ＭＳ Ｐゴシック" charset="0"/>
        </a:defRPr>
      </a:lvl8pPr>
      <a:lvl9pPr marL="2438248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AllerMod Regular" charset="0"/>
          <a:ea typeface="ＭＳ Ｐゴシック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110000"/>
        <a:buFont typeface="Arial" panose="020B0604020202020204" pitchFamily="34" charset="0"/>
        <a:buNone/>
        <a:defRPr sz="2000" b="0" i="0" kern="1200">
          <a:solidFill>
            <a:schemeClr val="bg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222250" indent="-212725" algn="l" rtl="0" eaLnBrk="1" fontAlgn="base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>
            <a:lumMod val="50000"/>
            <a:lumOff val="50000"/>
          </a:schemeClr>
        </a:buClr>
        <a:buSzPct val="110000"/>
        <a:buFont typeface="Arial" panose="020B0604020202020204" pitchFamily="34" charset="0"/>
        <a:buChar char="•"/>
        <a:tabLst/>
        <a:defRPr sz="1800" kern="1200">
          <a:solidFill>
            <a:schemeClr val="bg1"/>
          </a:solidFill>
          <a:latin typeface="+mj-lt"/>
          <a:ea typeface="ＭＳ Ｐゴシック" charset="0"/>
          <a:cs typeface="HelveticaNeueLT Std"/>
        </a:defRPr>
      </a:lvl2pPr>
      <a:lvl3pPr marL="468000" indent="-226800" algn="l" rtl="0" eaLnBrk="1" fontAlgn="base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>
            <a:lumMod val="50000"/>
            <a:lumOff val="50000"/>
          </a:schemeClr>
        </a:buClr>
        <a:buSzPct val="115000"/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j-lt"/>
          <a:ea typeface="ＭＳ Ｐゴシック" charset="0"/>
          <a:cs typeface="HelveticaNeueLT Std"/>
        </a:defRPr>
      </a:lvl3pPr>
      <a:lvl4pPr marL="666000" indent="-212400" algn="l" rtl="0" eaLnBrk="1" fontAlgn="base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>
            <a:lumMod val="50000"/>
            <a:lumOff val="50000"/>
          </a:schemeClr>
        </a:buClr>
        <a:buSzPct val="85000"/>
        <a:buFont typeface="Arial" panose="020B0604020202020204" pitchFamily="34" charset="0"/>
        <a:buChar char="•"/>
        <a:tabLst/>
        <a:defRPr lang="en-US" sz="1400" kern="1200" dirty="0" smtClean="0">
          <a:solidFill>
            <a:schemeClr val="bg1"/>
          </a:solidFill>
          <a:latin typeface="+mj-lt"/>
          <a:ea typeface="ＭＳ Ｐゴシック" charset="0"/>
          <a:cs typeface="HelveticaNeueLT Std"/>
        </a:defRPr>
      </a:lvl4pPr>
      <a:lvl5pPr marL="666000" indent="-212400" algn="l" rtl="0" eaLnBrk="1" fontAlgn="base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5000"/>
        <a:buFont typeface="Arial" panose="020B0604020202020204" pitchFamily="34" charset="0"/>
        <a:buChar char="•"/>
        <a:tabLst/>
        <a:defRPr lang="en-US" sz="1400" kern="1200" dirty="0" smtClean="0">
          <a:solidFill>
            <a:schemeClr val="tx1"/>
          </a:solidFill>
          <a:latin typeface="+mj-lt"/>
          <a:ea typeface="ＭＳ Ｐゴシック" charset="0"/>
          <a:cs typeface="HelveticaNeueLT Std"/>
        </a:defRPr>
      </a:lvl5pPr>
      <a:lvl6pPr marL="666000" indent="-212400" algn="l" defTabSz="121912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5000"/>
        <a:buFont typeface="Arial" panose="020B0604020202020204" pitchFamily="34" charset="0"/>
        <a:buChar char="•"/>
        <a:tabLst/>
        <a:defRPr lang="en-US" sz="1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6pPr>
      <a:lvl7pPr marL="666000" indent="-212400" algn="l" defTabSz="121912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5000"/>
        <a:buFont typeface="Arial" panose="020B0604020202020204" pitchFamily="34" charset="0"/>
        <a:buChar char="•"/>
        <a:tabLst/>
        <a:defRPr lang="en-US" sz="1400" kern="1200" baseline="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7pPr>
      <a:lvl8pPr marL="666000" indent="-212400" algn="l" defTabSz="121912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5000"/>
        <a:buFont typeface="Arial" panose="020B0604020202020204" pitchFamily="34" charset="0"/>
        <a:buChar char="•"/>
        <a:defRPr lang="en-US" sz="1400" kern="1200" baseline="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8pPr>
      <a:lvl9pPr marL="666000" indent="-212400" algn="l" defTabSz="121912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5000"/>
        <a:buFont typeface="Arial" panose="020B0604020202020204" pitchFamily="34" charset="0"/>
        <a:buChar char="•"/>
        <a:defRPr lang="en-US" sz="1400" kern="1200" baseline="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9pPr>
    </p:bodyStyle>
    <p:otherStyle>
      <a:defPPr>
        <a:defRPr/>
      </a:defPPr>
      <a:lvl1pPr marL="0" algn="l" defTabSz="1219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2" algn="l" defTabSz="1219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4" algn="l" defTabSz="1219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6" algn="l" defTabSz="1219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8" algn="l" defTabSz="1219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10" algn="l" defTabSz="1219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72" algn="l" defTabSz="1219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34" algn="l" defTabSz="1219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95" algn="l" defTabSz="1219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017">
          <p15:clr>
            <a:srgbClr val="F26B43"/>
          </p15:clr>
        </p15:guide>
        <p15:guide id="5" pos="14574">
          <p15:clr>
            <a:srgbClr val="F26B43"/>
          </p15:clr>
        </p15:guide>
        <p15:guide id="8" orient="horz" pos="7767">
          <p15:clr>
            <a:srgbClr val="F26B43"/>
          </p15:clr>
        </p15:guide>
        <p15:guide id="19" orient="horz" pos="709">
          <p15:clr>
            <a:srgbClr val="F26B43"/>
          </p15:clr>
        </p15:guide>
        <p15:guide id="20" pos="166">
          <p15:clr>
            <a:srgbClr val="F26B43"/>
          </p15:clr>
        </p15:guide>
        <p15:guide id="21" pos="7514">
          <p15:clr>
            <a:srgbClr val="F26B43"/>
          </p15:clr>
        </p15:guide>
        <p15:guide id="22" orient="horz" pos="96">
          <p15:clr>
            <a:srgbClr val="F26B43"/>
          </p15:clr>
        </p15:guide>
        <p15:guide id="23" orient="horz" pos="4017">
          <p15:clr>
            <a:srgbClr val="F26B43"/>
          </p15:clr>
        </p15:guide>
        <p15:guide id="24" orient="horz" pos="867">
          <p15:clr>
            <a:srgbClr val="F26B43"/>
          </p15:clr>
        </p15:guide>
        <p15:guide id="25" orient="horz" pos="3912">
          <p15:clr>
            <a:srgbClr val="F26B43"/>
          </p15:clr>
        </p15:guide>
        <p15:guide id="26" pos="288">
          <p15:clr>
            <a:srgbClr val="F26B43"/>
          </p15:clr>
        </p15:guide>
        <p15:guide id="27" pos="7392">
          <p15:clr>
            <a:srgbClr val="F26B43"/>
          </p15:clr>
        </p15:guide>
        <p15:guide id="28" orient="horz" pos="42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E3687F-EAD4-45F7-B0C4-93C79E68F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Secure backup, fast recovery.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9B8152-9BD3-03C4-7121-071FB455CC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Data Protector</a:t>
            </a:r>
          </a:p>
        </p:txBody>
      </p:sp>
    </p:spTree>
    <p:extLst>
      <p:ext uri="{BB962C8B-B14F-4D97-AF65-F5344CB8AC3E}">
        <p14:creationId xmlns:p14="http://schemas.microsoft.com/office/powerpoint/2010/main" val="1329402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2020.08 (10.80)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400" b="1" dirty="0"/>
              <a:t>Security: </a:t>
            </a:r>
          </a:p>
          <a:p>
            <a:r>
              <a:rPr lang="en-US" sz="1400" dirty="0"/>
              <a:t>Updates for OpenJDK, </a:t>
            </a:r>
            <a:r>
              <a:rPr lang="en-US" sz="1400" dirty="0" err="1"/>
              <a:t>Keycloak</a:t>
            </a:r>
            <a:r>
              <a:rPr lang="en-US" sz="1400" dirty="0"/>
              <a:t> and </a:t>
            </a:r>
            <a:r>
              <a:rPr lang="en-US" sz="1400" dirty="0" err="1"/>
              <a:t>WildFly</a:t>
            </a:r>
            <a:r>
              <a:rPr lang="en-US" sz="1400" dirty="0"/>
              <a:t>  </a:t>
            </a:r>
          </a:p>
          <a:p>
            <a:endParaRPr lang="en-US" sz="1400" dirty="0"/>
          </a:p>
          <a:p>
            <a:r>
              <a:rPr lang="en-US" sz="1400" b="1" dirty="0"/>
              <a:t>Platforms and Apps:</a:t>
            </a:r>
          </a:p>
          <a:p>
            <a:r>
              <a:rPr lang="en-US" sz="1400" dirty="0"/>
              <a:t>VMware Tagging, AIX MPIO and </a:t>
            </a:r>
            <a:r>
              <a:rPr lang="en-US" sz="1400" dirty="0" err="1"/>
              <a:t>DataDomain</a:t>
            </a:r>
            <a:endParaRPr lang="en-US" sz="1400" dirty="0"/>
          </a:p>
          <a:p>
            <a:endParaRPr lang="en-US" sz="1400" dirty="0"/>
          </a:p>
          <a:p>
            <a:r>
              <a:rPr lang="en-US" sz="1400" b="1" dirty="0"/>
              <a:t>Infrastructure: </a:t>
            </a:r>
          </a:p>
          <a:p>
            <a:r>
              <a:rPr lang="en-US" sz="1400" dirty="0"/>
              <a:t> HPE Cloud Volumes, Primera ZDB for Apps</a:t>
            </a:r>
          </a:p>
          <a:p>
            <a:br>
              <a:rPr lang="en-US" sz="1400" dirty="0"/>
            </a:br>
            <a:r>
              <a:rPr lang="en-US" sz="1400" b="1" dirty="0"/>
              <a:t>Usability: </a:t>
            </a:r>
          </a:p>
          <a:p>
            <a:r>
              <a:rPr lang="en-US" sz="1400" dirty="0"/>
              <a:t> Improved browse performance for VMware GRE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Other:</a:t>
            </a:r>
          </a:p>
          <a:p>
            <a:r>
              <a:rPr lang="en-US" sz="1400" dirty="0"/>
              <a:t> Support Matrix changes and latest certifications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097403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Aug 14, 2020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Aug 14, 2023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8733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2020.05 (10.70)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400" b="1" dirty="0"/>
              <a:t>Security: </a:t>
            </a:r>
          </a:p>
          <a:p>
            <a:r>
              <a:rPr lang="en-US" sz="1400" dirty="0"/>
              <a:t>Common Criteria Certification and Security Improvements, Flash dependency removal</a:t>
            </a:r>
          </a:p>
          <a:p>
            <a:endParaRPr lang="en-US" sz="1400" dirty="0"/>
          </a:p>
          <a:p>
            <a:r>
              <a:rPr lang="en-US" sz="1400" b="1" dirty="0"/>
              <a:t>Platforms and Apps:</a:t>
            </a:r>
          </a:p>
          <a:p>
            <a:r>
              <a:rPr lang="en-US" sz="1400" dirty="0"/>
              <a:t>Support for </a:t>
            </a:r>
            <a:r>
              <a:rPr lang="en-US" sz="1400" dirty="0" err="1"/>
              <a:t>PostgresPro</a:t>
            </a:r>
            <a:r>
              <a:rPr lang="en-US" sz="1400" dirty="0"/>
              <a:t>, improved architecture for H3C</a:t>
            </a:r>
            <a:br>
              <a:rPr lang="en-US" sz="1400" dirty="0"/>
            </a:br>
            <a:endParaRPr lang="en-US" sz="1400" b="1" dirty="0"/>
          </a:p>
          <a:p>
            <a:r>
              <a:rPr lang="en-US" sz="1400" b="1" dirty="0"/>
              <a:t>Infrastructure: </a:t>
            </a:r>
          </a:p>
          <a:p>
            <a:r>
              <a:rPr lang="en-US" sz="1400" dirty="0"/>
              <a:t>Replace </a:t>
            </a:r>
            <a:r>
              <a:rPr lang="en-US" sz="1400" dirty="0" err="1"/>
              <a:t>xinetd</a:t>
            </a:r>
            <a:r>
              <a:rPr lang="en-US" sz="1400" dirty="0"/>
              <a:t> -&gt; </a:t>
            </a:r>
            <a:r>
              <a:rPr lang="en-US" sz="1400" dirty="0" err="1"/>
              <a:t>systemd</a:t>
            </a:r>
            <a:r>
              <a:rPr lang="en-US" sz="1400" dirty="0"/>
              <a:t>, HPE Primera, AWS Glacier &amp; Deep Archive, Block-Based-Backup</a:t>
            </a:r>
          </a:p>
          <a:p>
            <a:br>
              <a:rPr lang="en-US" sz="1400" dirty="0"/>
            </a:br>
            <a:r>
              <a:rPr lang="en-US" sz="1400" b="1" dirty="0"/>
              <a:t>Usability: </a:t>
            </a:r>
          </a:p>
          <a:p>
            <a:r>
              <a:rPr lang="en-US" sz="1400" dirty="0"/>
              <a:t>Web UI Improvements, VMware GRE plugin now HTML5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Others:</a:t>
            </a:r>
          </a:p>
          <a:p>
            <a:r>
              <a:rPr lang="en-US" sz="1400" dirty="0"/>
              <a:t>Internal </a:t>
            </a:r>
            <a:r>
              <a:rPr lang="en-US" sz="1400" dirty="0" err="1"/>
              <a:t>DataBase</a:t>
            </a:r>
            <a:r>
              <a:rPr lang="en-US" sz="1400" dirty="0"/>
              <a:t> (IDB) Upgrade, Brand Recognition changes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915031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May 8, 2020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May 8, 2023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108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2019.12 (10.60)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400" b="1" dirty="0"/>
              <a:t>Security: </a:t>
            </a:r>
          </a:p>
          <a:p>
            <a:r>
              <a:rPr lang="en-US" sz="1400" dirty="0"/>
              <a:t>Updated internal software packages to support strengthened security and CC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Platforms and Apps:</a:t>
            </a:r>
          </a:p>
          <a:p>
            <a:r>
              <a:rPr lang="en-US" sz="1400" dirty="0"/>
              <a:t>Enhanced </a:t>
            </a:r>
            <a:r>
              <a:rPr lang="en-US" sz="1400" dirty="0" err="1"/>
              <a:t>DataBase</a:t>
            </a:r>
            <a:r>
              <a:rPr lang="en-US" sz="1400" dirty="0"/>
              <a:t> handling for PostgreSQL, MySQL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Infrastructure: </a:t>
            </a:r>
          </a:p>
          <a:p>
            <a:r>
              <a:rPr lang="en-US" sz="1400" dirty="0"/>
              <a:t>Improved ZDB and IR for NetApp and Dell/EMC Unity, </a:t>
            </a:r>
            <a:r>
              <a:rPr lang="en-US" sz="1400" dirty="0" err="1"/>
              <a:t>StorOnce</a:t>
            </a:r>
            <a:r>
              <a:rPr lang="en-US" sz="1400" dirty="0"/>
              <a:t> 4.2</a:t>
            </a:r>
          </a:p>
          <a:p>
            <a:br>
              <a:rPr lang="en-US" sz="1400" dirty="0"/>
            </a:br>
            <a:r>
              <a:rPr lang="en-US" sz="1400" b="1" dirty="0"/>
              <a:t>Usability:</a:t>
            </a:r>
            <a:r>
              <a:rPr lang="en-US" sz="1400" dirty="0"/>
              <a:t> </a:t>
            </a:r>
          </a:p>
          <a:p>
            <a:r>
              <a:rPr lang="en-US" sz="1400" dirty="0"/>
              <a:t>Block-based Backup, General overhaul of the GUI Dashboard and Scheduler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Others:</a:t>
            </a:r>
          </a:p>
          <a:p>
            <a:r>
              <a:rPr lang="en-US" sz="1400" dirty="0"/>
              <a:t>Updated internal packages, improved license count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218430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Dec 13, 2019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Dec 13, 2022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776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2019.08 (10.50)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400" b="1" dirty="0"/>
              <a:t>Security: </a:t>
            </a:r>
          </a:p>
          <a:p>
            <a:r>
              <a:rPr lang="en-US" sz="1400" dirty="0"/>
              <a:t>Data Protector 2019.08 gets submitted for Common Criteria certification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Platforms and Apps:</a:t>
            </a:r>
          </a:p>
          <a:p>
            <a:r>
              <a:rPr lang="en-US" sz="1400" dirty="0"/>
              <a:t>Renewed Integration Agent for MySQL</a:t>
            </a:r>
          </a:p>
          <a:p>
            <a:endParaRPr lang="en-US" sz="1400" dirty="0"/>
          </a:p>
          <a:p>
            <a:r>
              <a:rPr lang="en-US" sz="1400" b="1" dirty="0"/>
              <a:t>Infrastructure: </a:t>
            </a:r>
          </a:p>
          <a:p>
            <a:r>
              <a:rPr lang="en-US" sz="1400" dirty="0"/>
              <a:t>ZDB for DELL/EMC Unity Arrays with renewed agent</a:t>
            </a:r>
          </a:p>
          <a:p>
            <a:br>
              <a:rPr lang="en-US" sz="1400" dirty="0"/>
            </a:br>
            <a:r>
              <a:rPr lang="en-US" sz="1400" b="1" dirty="0"/>
              <a:t>Usability: </a:t>
            </a:r>
          </a:p>
          <a:p>
            <a:r>
              <a:rPr lang="en-US" sz="1400" dirty="0"/>
              <a:t>New Management Pack for MS SCOM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Others:</a:t>
            </a:r>
          </a:p>
          <a:p>
            <a:r>
              <a:rPr lang="en-US" sz="1400" dirty="0"/>
              <a:t>New Installation options and security settings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014266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Aug 23, 2019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Aug 23, 2022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8666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2019.05 (10.40)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400" b="1" dirty="0"/>
              <a:t>Integrated Reporting 4: </a:t>
            </a:r>
          </a:p>
          <a:p>
            <a:r>
              <a:rPr lang="en-US" sz="1400" dirty="0"/>
              <a:t>Support for Ubuntu platform, enhanced recommendations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Platforms and Apps:</a:t>
            </a:r>
          </a:p>
          <a:p>
            <a:r>
              <a:rPr lang="en-US" sz="1400" dirty="0"/>
              <a:t>New PostgreSQL Integration Agent support for Multi-Master Cluster</a:t>
            </a:r>
          </a:p>
          <a:p>
            <a:endParaRPr lang="en-US" sz="1400" dirty="0"/>
          </a:p>
          <a:p>
            <a:r>
              <a:rPr lang="en-US" sz="1400" b="1" dirty="0"/>
              <a:t>Infrastructure: </a:t>
            </a:r>
          </a:p>
          <a:p>
            <a:r>
              <a:rPr lang="en-US" sz="1400" dirty="0"/>
              <a:t>ZDB using NetApp </a:t>
            </a:r>
            <a:r>
              <a:rPr lang="en-US" sz="1400" dirty="0" err="1"/>
              <a:t>SnapMirror</a:t>
            </a:r>
            <a:endParaRPr lang="en-US" sz="1400" dirty="0"/>
          </a:p>
          <a:p>
            <a:br>
              <a:rPr lang="en-US" sz="1400" dirty="0"/>
            </a:br>
            <a:r>
              <a:rPr lang="en-US" sz="1400" b="1" dirty="0"/>
              <a:t>Usability: </a:t>
            </a:r>
          </a:p>
          <a:p>
            <a:r>
              <a:rPr lang="en-US" sz="1400" dirty="0"/>
              <a:t>Dashboard now using Chromium for enhanced performance</a:t>
            </a:r>
          </a:p>
          <a:p>
            <a:endParaRPr lang="en-US" sz="1400" dirty="0"/>
          </a:p>
          <a:p>
            <a:r>
              <a:rPr lang="en-US" sz="1400" b="1" dirty="0"/>
              <a:t>Security:</a:t>
            </a:r>
          </a:p>
          <a:p>
            <a:r>
              <a:rPr lang="en-US" sz="1400" dirty="0"/>
              <a:t>NIAP pre-check testing &amp; White Hat penetration tests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554579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May 24, 2019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May 24, 2022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696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2019.02 (10.30)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600" b="1" dirty="0"/>
              <a:t>Integrated Reporting 3: </a:t>
            </a:r>
          </a:p>
          <a:p>
            <a:r>
              <a:rPr lang="en-US" sz="1600" dirty="0"/>
              <a:t>Support for DP MoM, additional advanced and predictive reports</a:t>
            </a:r>
            <a:br>
              <a:rPr lang="en-US" sz="1600" dirty="0"/>
            </a:br>
            <a:endParaRPr lang="en-US" sz="1600" dirty="0"/>
          </a:p>
          <a:p>
            <a:r>
              <a:rPr lang="en-US" sz="1600" b="1" dirty="0"/>
              <a:t>Platforms and Apps:</a:t>
            </a:r>
          </a:p>
          <a:p>
            <a:r>
              <a:rPr lang="en-US" sz="1600" dirty="0"/>
              <a:t>MySQL 8 , Windows Server 2019, </a:t>
            </a:r>
            <a:r>
              <a:rPr lang="en-US" sz="1600" dirty="0" err="1"/>
              <a:t>Suse</a:t>
            </a:r>
            <a:r>
              <a:rPr lang="en-US" sz="1600" dirty="0"/>
              <a:t> SLES 15 and Ubuntu 18.04 &amp; more</a:t>
            </a:r>
          </a:p>
          <a:p>
            <a:endParaRPr lang="en-US" sz="1600" dirty="0"/>
          </a:p>
          <a:p>
            <a:r>
              <a:rPr lang="en-US" sz="1600" b="1" dirty="0"/>
              <a:t>Infrastructure: </a:t>
            </a:r>
          </a:p>
          <a:p>
            <a:r>
              <a:rPr lang="en-US" sz="1600" dirty="0"/>
              <a:t>NetApp ZDB (new agent), new NDMP Certifications</a:t>
            </a:r>
          </a:p>
          <a:p>
            <a:br>
              <a:rPr lang="en-US" sz="1600" dirty="0"/>
            </a:br>
            <a:r>
              <a:rPr lang="en-US" sz="1600" b="1" dirty="0"/>
              <a:t>Collaboration: </a:t>
            </a:r>
          </a:p>
          <a:p>
            <a:r>
              <a:rPr lang="en-US" sz="1600" dirty="0"/>
              <a:t>Phase 2 of integration with H3C CAS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977633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Mar 4, 2019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Mar 4, 2022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266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2018.11 (10.20)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400" b="1" dirty="0"/>
              <a:t>Integrated Reporting 2: </a:t>
            </a:r>
          </a:p>
          <a:p>
            <a:r>
              <a:rPr lang="en-US" sz="1400" dirty="0"/>
              <a:t>Additional/Enhanced Reports, Custom Reports, Chargeback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Platforms and Apps:</a:t>
            </a:r>
          </a:p>
          <a:p>
            <a:r>
              <a:rPr lang="en-US" sz="1400" dirty="0"/>
              <a:t>VMware vSphere 6.7 U1, Oracle 18c, PostgreSQL 10</a:t>
            </a:r>
          </a:p>
          <a:p>
            <a:endParaRPr lang="en-US" sz="1400" dirty="0"/>
          </a:p>
          <a:p>
            <a:r>
              <a:rPr lang="en-US" sz="1400" b="1" dirty="0"/>
              <a:t>Infrastructure: </a:t>
            </a:r>
          </a:p>
          <a:p>
            <a:r>
              <a:rPr lang="en-US" sz="1400" dirty="0"/>
              <a:t>EMC </a:t>
            </a:r>
            <a:r>
              <a:rPr lang="en-US" sz="1400" dirty="0" err="1"/>
              <a:t>DataDomain</a:t>
            </a:r>
            <a:r>
              <a:rPr lang="en-US" sz="1400" dirty="0"/>
              <a:t> VM Power-On, Live Migration, GRE, support for H3C CAS (China)</a:t>
            </a:r>
          </a:p>
          <a:p>
            <a:br>
              <a:rPr lang="en-US" sz="1400" dirty="0"/>
            </a:br>
            <a:r>
              <a:rPr lang="en-US" sz="1400" b="1" dirty="0"/>
              <a:t>Collaboration: </a:t>
            </a:r>
          </a:p>
          <a:p>
            <a:r>
              <a:rPr lang="en-US" sz="1400" dirty="0"/>
              <a:t>REST API Bridge, </a:t>
            </a:r>
            <a:r>
              <a:rPr lang="en-US" sz="1400" dirty="0" err="1"/>
              <a:t>PlateSpin</a:t>
            </a:r>
            <a:r>
              <a:rPr lang="en-US" sz="1400" dirty="0"/>
              <a:t> reference architecture, Legacy Scheduler</a:t>
            </a:r>
          </a:p>
          <a:p>
            <a:r>
              <a:rPr lang="en-US" sz="1400" dirty="0"/>
              <a:t>Improved security and upgrade process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738759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Dec 6, 2018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Dec 31, 2021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606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2018.09 (10.10)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sz="1400" dirty="0"/>
          </a:p>
          <a:p>
            <a:r>
              <a:rPr lang="en-US" sz="1400" b="1" dirty="0"/>
              <a:t>Installation: </a:t>
            </a:r>
          </a:p>
          <a:p>
            <a:r>
              <a:rPr lang="en-US" sz="1400" dirty="0"/>
              <a:t>Cell Manager check on resources, network name and resolution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Data Protector Editions:</a:t>
            </a:r>
          </a:p>
          <a:p>
            <a:r>
              <a:rPr lang="en-US" sz="1400" dirty="0"/>
              <a:t>Introduction of DP Express and Premium Editions and new licensing</a:t>
            </a:r>
          </a:p>
          <a:p>
            <a:endParaRPr lang="en-US" sz="1400" dirty="0"/>
          </a:p>
          <a:p>
            <a:r>
              <a:rPr lang="en-US" sz="1400" b="1" dirty="0"/>
              <a:t>Reporting: </a:t>
            </a:r>
          </a:p>
          <a:p>
            <a:r>
              <a:rPr lang="en-US" sz="1400" dirty="0"/>
              <a:t>New built-in Advanced Reporting Service</a:t>
            </a:r>
          </a:p>
          <a:p>
            <a:br>
              <a:rPr lang="en-US" sz="1400" dirty="0"/>
            </a:br>
            <a:r>
              <a:rPr lang="en-US" sz="1400" b="1" dirty="0"/>
              <a:t>Systems: </a:t>
            </a:r>
          </a:p>
          <a:p>
            <a:r>
              <a:rPr lang="en-US" sz="1400" dirty="0"/>
              <a:t>Enhanced usage of NTFS deduplication</a:t>
            </a:r>
          </a:p>
          <a:p>
            <a:r>
              <a:rPr lang="en-US" sz="1400" dirty="0"/>
              <a:t>Improved log file handling (size and rotation)</a:t>
            </a:r>
          </a:p>
          <a:p>
            <a:r>
              <a:rPr lang="en-US" sz="1400" dirty="0"/>
              <a:t>Improved schedule export/import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855101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Sep 17, 2018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Sep 30, 2021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36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2018.05 (10.04)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sz="1200" dirty="0"/>
          </a:p>
          <a:p>
            <a:r>
              <a:rPr lang="en-US" sz="1200" b="1" dirty="0"/>
              <a:t>Automation: </a:t>
            </a:r>
          </a:p>
          <a:p>
            <a:r>
              <a:rPr lang="en-US" sz="1200" dirty="0"/>
              <a:t>DP integration with Operations Orchestration</a:t>
            </a:r>
          </a:p>
          <a:p>
            <a:r>
              <a:rPr lang="en-US" sz="1200" dirty="0"/>
              <a:t>DP integration with </a:t>
            </a:r>
            <a:r>
              <a:rPr lang="en-US" sz="1200" dirty="0" err="1"/>
              <a:t>OMi</a:t>
            </a:r>
            <a:r>
              <a:rPr lang="en-US" sz="1200" dirty="0"/>
              <a:t> Business Value Dashboard</a:t>
            </a:r>
            <a:br>
              <a:rPr lang="en-US" sz="1200" dirty="0"/>
            </a:br>
            <a:endParaRPr lang="en-US" sz="1200" dirty="0"/>
          </a:p>
          <a:p>
            <a:r>
              <a:rPr lang="en-US" sz="1200" b="1" dirty="0"/>
              <a:t>Storage Enhancements:</a:t>
            </a:r>
          </a:p>
          <a:p>
            <a:r>
              <a:rPr lang="en-US" sz="1200" dirty="0"/>
              <a:t>3-Way NDMP for EMC Isilon and VNX</a:t>
            </a:r>
          </a:p>
          <a:p>
            <a:endParaRPr lang="en-US" sz="1200" dirty="0"/>
          </a:p>
          <a:p>
            <a:r>
              <a:rPr lang="en-US" sz="1200" b="1" dirty="0"/>
              <a:t>Virtualization: </a:t>
            </a:r>
          </a:p>
          <a:p>
            <a:r>
              <a:rPr lang="en-US" sz="1200" dirty="0"/>
              <a:t>Improved  GRE security and Mount Proxy selection for VMware</a:t>
            </a:r>
          </a:p>
          <a:p>
            <a:br>
              <a:rPr lang="en-US" sz="1200" dirty="0"/>
            </a:br>
            <a:r>
              <a:rPr lang="en-US" sz="1200" b="1" dirty="0"/>
              <a:t>Systems: </a:t>
            </a:r>
          </a:p>
          <a:p>
            <a:r>
              <a:rPr lang="en-US" sz="1200" dirty="0"/>
              <a:t>Improved LDAP/AD configuration</a:t>
            </a:r>
          </a:p>
          <a:p>
            <a:r>
              <a:rPr lang="en-US" sz="1200" dirty="0"/>
              <a:t>EADR for Windows Server 2016 </a:t>
            </a:r>
          </a:p>
          <a:p>
            <a:r>
              <a:rPr lang="en-US" sz="1200" dirty="0"/>
              <a:t>Non-root install for Linux clients</a:t>
            </a:r>
          </a:p>
          <a:p>
            <a:r>
              <a:rPr lang="en-US" sz="1200" dirty="0"/>
              <a:t>OB2ALIGN for Solaris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741568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May 22, 2018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June 30, 2020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049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10.03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sz="1200" dirty="0"/>
          </a:p>
          <a:p>
            <a:r>
              <a:rPr lang="en-US" sz="1200" b="1" dirty="0"/>
              <a:t>Usability Enhancements:</a:t>
            </a:r>
          </a:p>
          <a:p>
            <a:r>
              <a:rPr lang="en-US" sz="1200" dirty="0"/>
              <a:t>Scheduling by CLI, improved daily view, pause/resume scheduler </a:t>
            </a:r>
            <a:br>
              <a:rPr lang="en-US" sz="1200" dirty="0"/>
            </a:br>
            <a:r>
              <a:rPr lang="en-US" sz="1200" dirty="0"/>
              <a:t>install &amp; update improvements</a:t>
            </a:r>
            <a:br>
              <a:rPr lang="en-US" sz="1200" dirty="0"/>
            </a:br>
            <a:endParaRPr lang="en-US" sz="1200" dirty="0"/>
          </a:p>
          <a:p>
            <a:r>
              <a:rPr lang="en-US" sz="1200" b="1" dirty="0"/>
              <a:t>Storage Enhancements:</a:t>
            </a:r>
          </a:p>
          <a:p>
            <a:r>
              <a:rPr lang="en-US" sz="1200" dirty="0"/>
              <a:t>3-Way NDMP backup to StoreOnce &amp; File Library </a:t>
            </a:r>
          </a:p>
          <a:p>
            <a:r>
              <a:rPr lang="en-US" sz="1200" dirty="0"/>
              <a:t>Cloud Backup to S3/CEPH/SCALITY</a:t>
            </a:r>
          </a:p>
          <a:p>
            <a:r>
              <a:rPr lang="en-US" sz="1200" dirty="0"/>
              <a:t>HPE StoreOnce Data Immutability</a:t>
            </a:r>
          </a:p>
          <a:p>
            <a:endParaRPr lang="en-US" sz="1200" dirty="0"/>
          </a:p>
          <a:p>
            <a:r>
              <a:rPr lang="en-US" sz="1200" b="1" dirty="0"/>
              <a:t>Hardening:</a:t>
            </a:r>
          </a:p>
          <a:p>
            <a:r>
              <a:rPr lang="en-US" sz="1200" dirty="0"/>
              <a:t>Improved User Management/Security</a:t>
            </a:r>
          </a:p>
          <a:p>
            <a:r>
              <a:rPr lang="en-US" sz="1200" dirty="0"/>
              <a:t>DP 10.03 ships as hybrid standalone/upgrade build</a:t>
            </a:r>
          </a:p>
          <a:p>
            <a:br>
              <a:rPr lang="en-US" sz="1200" dirty="0"/>
            </a:br>
            <a:r>
              <a:rPr lang="en-US" sz="1200" b="1" dirty="0"/>
              <a:t>Installation:</a:t>
            </a:r>
          </a:p>
          <a:p>
            <a:r>
              <a:rPr lang="en-US" sz="1200" dirty="0"/>
              <a:t>RPM install package extraction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030325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Mar 30, 2018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588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E3687F-EAD4-45F7-B0C4-93C79E68F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3741285"/>
            <a:ext cx="6808840" cy="624691"/>
          </a:xfrm>
        </p:spPr>
        <p:txBody>
          <a:bodyPr/>
          <a:lstStyle/>
          <a:p>
            <a:r>
              <a:rPr lang="en-US" dirty="0"/>
              <a:t>Data Protector through the ages from 7.0 to 11.03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9B8152-9BD3-03C4-7121-071FB455CC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What’s in OpenText Data Protector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01887F-632A-C54B-BB29-DE0A8ED436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June 2023</a:t>
            </a:r>
          </a:p>
        </p:txBody>
      </p:sp>
    </p:spTree>
    <p:extLst>
      <p:ext uri="{BB962C8B-B14F-4D97-AF65-F5344CB8AC3E}">
        <p14:creationId xmlns:p14="http://schemas.microsoft.com/office/powerpoint/2010/main" val="1272489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10.02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400" b="1" dirty="0"/>
              <a:t>Usability Enhancements:</a:t>
            </a:r>
          </a:p>
          <a:p>
            <a:r>
              <a:rPr lang="en-US" sz="1400" dirty="0"/>
              <a:t>Scheduler granularity and improved general security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Storage Enhancements:</a:t>
            </a:r>
          </a:p>
          <a:p>
            <a:r>
              <a:rPr lang="en-US" sz="1400" dirty="0"/>
              <a:t>HPE StoreOnce RMC 4.0/4.1</a:t>
            </a:r>
          </a:p>
          <a:p>
            <a:r>
              <a:rPr lang="en-US" sz="1400" dirty="0"/>
              <a:t>NetApp ONTAP 9.1</a:t>
            </a:r>
          </a:p>
          <a:p>
            <a:endParaRPr lang="en-US" sz="1400" dirty="0"/>
          </a:p>
          <a:p>
            <a:r>
              <a:rPr lang="en-US" sz="1400" b="1" dirty="0"/>
              <a:t>Platform &amp; Application enhancements</a:t>
            </a:r>
            <a:r>
              <a:rPr lang="en-US" sz="1400" dirty="0"/>
              <a:t>:</a:t>
            </a:r>
          </a:p>
          <a:p>
            <a:r>
              <a:rPr lang="en-US" sz="1400" dirty="0"/>
              <a:t>SAP HANA 2.0 </a:t>
            </a:r>
          </a:p>
          <a:p>
            <a:r>
              <a:rPr lang="en-US" sz="1400" dirty="0"/>
              <a:t>MS Exchange 2016 + Granular Recovery</a:t>
            </a:r>
          </a:p>
          <a:p>
            <a:r>
              <a:rPr lang="en-US" sz="1400" dirty="0"/>
              <a:t>MS Windows Server 2016 Core</a:t>
            </a:r>
          </a:p>
          <a:p>
            <a:br>
              <a:rPr lang="en-US" sz="1400" dirty="0"/>
            </a:br>
            <a:r>
              <a:rPr lang="en-US" sz="1400" b="1" dirty="0"/>
              <a:t>3rd Party Branding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34771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Nov 30, 2017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June 30, 2020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478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10.01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100" b="1" dirty="0"/>
              <a:t>Usability Enhancements:</a:t>
            </a:r>
          </a:p>
          <a:p>
            <a:r>
              <a:rPr lang="en-US" sz="1100" dirty="0"/>
              <a:t>Web-based consolidated scheduler operation improvements </a:t>
            </a:r>
            <a:br>
              <a:rPr lang="en-US" sz="1100" dirty="0"/>
            </a:br>
            <a:endParaRPr lang="en-US" sz="1100" dirty="0"/>
          </a:p>
          <a:p>
            <a:r>
              <a:rPr lang="en-US" sz="1100" b="1" dirty="0"/>
              <a:t>Storage Enhancements:</a:t>
            </a:r>
          </a:p>
          <a:p>
            <a:r>
              <a:rPr lang="en-US" sz="1100" dirty="0" err="1"/>
              <a:t>DDboost</a:t>
            </a:r>
            <a:r>
              <a:rPr lang="en-US" sz="1100" dirty="0"/>
              <a:t> 3.4 and </a:t>
            </a:r>
            <a:r>
              <a:rPr lang="en-US" sz="1100" dirty="0" err="1"/>
              <a:t>DDos</a:t>
            </a:r>
            <a:r>
              <a:rPr lang="en-US" sz="1100" dirty="0"/>
              <a:t> 6.1 Library updates</a:t>
            </a:r>
          </a:p>
          <a:p>
            <a:r>
              <a:rPr lang="en-US" sz="1100" dirty="0"/>
              <a:t>Updated StoreOnce binaries</a:t>
            </a:r>
          </a:p>
          <a:p>
            <a:r>
              <a:rPr lang="en-US" sz="1100" dirty="0"/>
              <a:t>NetApp Cluster Mode - Snapshot Management (ZDB) for VMware, Oracle, SQL integrations</a:t>
            </a:r>
          </a:p>
          <a:p>
            <a:r>
              <a:rPr lang="en-US" sz="1100" dirty="0"/>
              <a:t>Preparing for LTO-8 drive support late 2017 </a:t>
            </a:r>
          </a:p>
          <a:p>
            <a:endParaRPr lang="en-US" sz="1100" dirty="0"/>
          </a:p>
          <a:p>
            <a:r>
              <a:rPr lang="en-US" sz="1100" b="1" dirty="0"/>
              <a:t>Performance Enhancements:</a:t>
            </a:r>
          </a:p>
          <a:p>
            <a:r>
              <a:rPr lang="en-US" sz="1100" dirty="0"/>
              <a:t>Direct I/O support on AIX and Linux</a:t>
            </a:r>
          </a:p>
          <a:p>
            <a:endParaRPr lang="en-US" sz="1100" dirty="0"/>
          </a:p>
          <a:p>
            <a:r>
              <a:rPr lang="en-US" sz="1100" b="1" dirty="0"/>
              <a:t>Platform &amp; Application Enhancements:</a:t>
            </a:r>
          </a:p>
          <a:p>
            <a:r>
              <a:rPr lang="en-US" sz="1100" dirty="0"/>
              <a:t>MS SharePoint 2013/2016 (GRE / </a:t>
            </a:r>
            <a:r>
              <a:rPr lang="en-US" sz="1100" dirty="0" err="1"/>
              <a:t>AlwaysOn</a:t>
            </a:r>
            <a:r>
              <a:rPr lang="en-US" sz="1100" dirty="0"/>
              <a:t>)</a:t>
            </a:r>
          </a:p>
          <a:p>
            <a:r>
              <a:rPr lang="en-US" sz="1100" dirty="0"/>
              <a:t>VMware 6.5 +U1 VMFS6 support / VDDK 6.51 Upgrade / ESX 6.0 U3 (6.0.3)</a:t>
            </a:r>
          </a:p>
          <a:p>
            <a:r>
              <a:rPr lang="en-US" sz="1100" dirty="0"/>
              <a:t>Oracle 12c SYSBACKUP compatibility</a:t>
            </a:r>
          </a:p>
          <a:p>
            <a:r>
              <a:rPr lang="en-US" sz="1100" dirty="0"/>
              <a:t>Network multi-homing support for application backups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131280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Sep 30, 2017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556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10.00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sz="1400" dirty="0"/>
          </a:p>
          <a:p>
            <a:r>
              <a:rPr lang="en-US" sz="1400" dirty="0"/>
              <a:t>Web-Based User Interface featuring a comprehensive Dashboard, Consolidated Scheduler and Telemetry</a:t>
            </a:r>
          </a:p>
          <a:p>
            <a:r>
              <a:rPr lang="en-US" sz="1400" dirty="0"/>
              <a:t>REST based Cell Manager access</a:t>
            </a:r>
          </a:p>
          <a:p>
            <a:r>
              <a:rPr lang="en-US" sz="1400" dirty="0"/>
              <a:t>New secure communication model</a:t>
            </a:r>
          </a:p>
          <a:p>
            <a:r>
              <a:rPr lang="en-US" sz="1400" dirty="0"/>
              <a:t>Scheduler Compatibility with Backup Navigator 9.60</a:t>
            </a:r>
          </a:p>
          <a:p>
            <a:endParaRPr lang="en-US" sz="1400" dirty="0"/>
          </a:p>
          <a:p>
            <a:r>
              <a:rPr lang="en-US" sz="1400" b="1" dirty="0"/>
              <a:t>Storage Integrations:</a:t>
            </a:r>
          </a:p>
          <a:p>
            <a:r>
              <a:rPr lang="en-US" sz="1400" dirty="0"/>
              <a:t>StoreOnce Firmware 3.16</a:t>
            </a:r>
          </a:p>
          <a:p>
            <a:endParaRPr lang="en-US" sz="1400" dirty="0"/>
          </a:p>
          <a:p>
            <a:r>
              <a:rPr lang="en-US" sz="1400" b="1" dirty="0"/>
              <a:t>Platform and Application integrations:</a:t>
            </a:r>
          </a:p>
          <a:p>
            <a:r>
              <a:rPr lang="en-US" sz="1400" dirty="0"/>
              <a:t>VMware vSphere/ESX 6.5</a:t>
            </a:r>
          </a:p>
          <a:p>
            <a:r>
              <a:rPr lang="en-US" sz="1400" dirty="0"/>
              <a:t>IBM AIX 7.2</a:t>
            </a:r>
          </a:p>
          <a:p>
            <a:r>
              <a:rPr lang="en-US" sz="1400" dirty="0"/>
              <a:t>MS Hyper-V 2016 including cluster support</a:t>
            </a:r>
          </a:p>
          <a:p>
            <a:r>
              <a:rPr lang="en-US" sz="1400" dirty="0"/>
              <a:t>MS </a:t>
            </a:r>
            <a:r>
              <a:rPr lang="en-US" sz="1400" dirty="0" err="1"/>
              <a:t>Sharepoint</a:t>
            </a:r>
            <a:r>
              <a:rPr lang="en-US" sz="1400" dirty="0"/>
              <a:t> 2013 on MS SQL 2012 Availability Group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560652"/>
              </p:ext>
            </p:extLst>
          </p:nvPr>
        </p:nvGraphicFramePr>
        <p:xfrm>
          <a:off x="7444248" y="1115554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921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9.09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sz="1400" dirty="0"/>
          </a:p>
          <a:p>
            <a:r>
              <a:rPr lang="en-US" sz="1400" b="1" dirty="0"/>
              <a:t>Virtualization:</a:t>
            </a:r>
            <a:br>
              <a:rPr lang="en-US" sz="1400" dirty="0"/>
            </a:br>
            <a:r>
              <a:rPr lang="en-US" sz="1400" dirty="0"/>
              <a:t>VMware Virtual Machine exclusion list</a:t>
            </a:r>
            <a:br>
              <a:rPr lang="en-US" sz="1400" dirty="0"/>
            </a:br>
            <a:r>
              <a:rPr lang="en-US" sz="1400" dirty="0"/>
              <a:t>Windows mount proxy support for VMware GRE</a:t>
            </a:r>
          </a:p>
          <a:p>
            <a:r>
              <a:rPr lang="en-US" sz="1400" b="1" dirty="0"/>
              <a:t>Security:</a:t>
            </a:r>
            <a:br>
              <a:rPr lang="en-US" sz="1400" dirty="0"/>
            </a:br>
            <a:r>
              <a:rPr lang="en-US" sz="1400" dirty="0"/>
              <a:t>OpenSSL security enhancements</a:t>
            </a:r>
            <a:br>
              <a:rPr lang="en-US" sz="1400" dirty="0"/>
            </a:br>
            <a:r>
              <a:rPr lang="en-US" sz="1400" dirty="0"/>
              <a:t>Consolidation of Data Protector Network Ports</a:t>
            </a:r>
          </a:p>
          <a:p>
            <a:r>
              <a:rPr lang="en-US" sz="1400" b="1" dirty="0"/>
              <a:t>Platform and Application Support:</a:t>
            </a:r>
            <a:br>
              <a:rPr lang="en-US" sz="1400" dirty="0"/>
            </a:br>
            <a:r>
              <a:rPr lang="en-US" sz="1400" dirty="0"/>
              <a:t>MS SQL 2016</a:t>
            </a:r>
            <a:br>
              <a:rPr lang="en-US" sz="1400" dirty="0"/>
            </a:br>
            <a:r>
              <a:rPr lang="en-US" sz="1400" dirty="0"/>
              <a:t>Oracle 12c R2   </a:t>
            </a:r>
            <a:br>
              <a:rPr lang="en-US" sz="1400" dirty="0"/>
            </a:br>
            <a:r>
              <a:rPr lang="en-US" sz="1400" dirty="0"/>
              <a:t>Sybase 15.7 and 16</a:t>
            </a:r>
          </a:p>
          <a:p>
            <a:r>
              <a:rPr lang="en-US" sz="1400" b="1" dirty="0"/>
              <a:t>Storage Integrations:</a:t>
            </a:r>
            <a:br>
              <a:rPr lang="en-US" sz="1400" dirty="0"/>
            </a:br>
            <a:r>
              <a:rPr lang="en-US" sz="1400" dirty="0"/>
              <a:t>New EMC </a:t>
            </a:r>
            <a:r>
              <a:rPr lang="en-US" sz="1400" dirty="0" err="1"/>
              <a:t>DataDomain</a:t>
            </a:r>
            <a:r>
              <a:rPr lang="en-US" sz="1400" dirty="0"/>
              <a:t> </a:t>
            </a:r>
            <a:r>
              <a:rPr lang="en-US" sz="1400" dirty="0" err="1"/>
              <a:t>FirmWare</a:t>
            </a:r>
            <a:br>
              <a:rPr lang="en-US" sz="1400" dirty="0"/>
            </a:br>
            <a:r>
              <a:rPr lang="en-US" sz="1400" dirty="0"/>
              <a:t>New StoreOnce </a:t>
            </a:r>
            <a:r>
              <a:rPr lang="en-US" sz="1400" dirty="0" err="1"/>
              <a:t>FirmWare</a:t>
            </a:r>
            <a:r>
              <a:rPr lang="en-US" sz="1400" dirty="0"/>
              <a:t> and 3PAR </a:t>
            </a:r>
            <a:r>
              <a:rPr lang="en-US" sz="1400" dirty="0" err="1"/>
              <a:t>InformOS</a:t>
            </a:r>
            <a:br>
              <a:rPr lang="en-US" sz="1400" dirty="0"/>
            </a:br>
            <a:r>
              <a:rPr lang="en-US" sz="1400" dirty="0"/>
              <a:t>New NetApp </a:t>
            </a:r>
            <a:r>
              <a:rPr lang="en-US" sz="1400" dirty="0" err="1"/>
              <a:t>Ontap</a:t>
            </a:r>
            <a:r>
              <a:rPr lang="en-US" sz="1400" dirty="0"/>
              <a:t> version </a:t>
            </a:r>
          </a:p>
          <a:p>
            <a:r>
              <a:rPr lang="en-US" sz="1400" b="1" dirty="0"/>
              <a:t>Update to Telemetry collection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721798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Mar 2017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365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9.08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MS Azure Cloud support (Native and StorSimple) 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Oracle Multitenant Container/Pluggable Databases (CDB/PDB)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Support for Oracle ASM with ZDB/IR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HPE StoreOnce RMC 2.02/3.0 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Ongoing Platform and Application certifications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Defect Fixes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EMC </a:t>
            </a:r>
            <a:r>
              <a:rPr lang="en-US" dirty="0" err="1"/>
              <a:t>DataDomain</a:t>
            </a:r>
            <a:r>
              <a:rPr lang="en-US" dirty="0"/>
              <a:t> Virtual Edition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906569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Oct 2016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80254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9.07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VMware incremental GRE, </a:t>
            </a:r>
            <a:r>
              <a:rPr lang="en-US" sz="1600" dirty="0" err="1"/>
              <a:t>PowerOn</a:t>
            </a:r>
            <a:r>
              <a:rPr lang="en-US" sz="1600" dirty="0"/>
              <a:t> &amp; </a:t>
            </a:r>
            <a:r>
              <a:rPr lang="en-US" sz="1600" dirty="0" err="1"/>
              <a:t>LiveMigration</a:t>
            </a:r>
            <a:r>
              <a:rPr lang="en-US" sz="1600" dirty="0"/>
              <a:t> from StoreOnce Catalyst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3PAR Remote copy ZDB with VMware VEPA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StoreOnce Multiprotocol access (cross-over </a:t>
            </a:r>
            <a:r>
              <a:rPr lang="en-US" sz="1600" dirty="0" err="1"/>
              <a:t>CoIP</a:t>
            </a:r>
            <a:r>
              <a:rPr lang="en-US" sz="1600" dirty="0"/>
              <a:t> &amp; </a:t>
            </a:r>
            <a:r>
              <a:rPr lang="en-US" sz="1600" dirty="0" err="1"/>
              <a:t>CoFC</a:t>
            </a:r>
            <a:r>
              <a:rPr lang="en-US" sz="1600" dirty="0"/>
              <a:t>) and Service Set selection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MS Hyper-V individual VHD/VHDX restore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NetApp NDMP Cluster Aware Backup &amp; NDMP 3-Way Backup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Openstack</a:t>
            </a:r>
            <a:r>
              <a:rPr lang="en-US" sz="1600" dirty="0"/>
              <a:t> Cinder volumes with VMware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Debug Log and Telemetry Data gathering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PostgreSQL Online Integration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REST API for Restore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EADR support for RHEL 7.x and Oracle Linux 7.x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361978"/>
              </p:ext>
            </p:extLst>
          </p:nvPr>
        </p:nvGraphicFramePr>
        <p:xfrm>
          <a:off x="7473744" y="1125539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July 2016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623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9.06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sz="3200" b="1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3PAR </a:t>
            </a:r>
            <a:r>
              <a:rPr lang="en-US" sz="1800" dirty="0" err="1"/>
              <a:t>InformOS</a:t>
            </a:r>
            <a:endParaRPr lang="en-US" sz="18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VMware VDDK 6.0.2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Exchange 2016 GRE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Storage Optimizer 5.x incl Stubbing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Telemetry Data Collection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EADR for BTRFS (i.e. HANA, SUSE)</a:t>
            </a:r>
          </a:p>
          <a:p>
            <a:endParaRPr lang="en-US" sz="3200" b="1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510920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Apr 2016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684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9.05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Rebranding, Versioning, Security enhancements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Catalyst and </a:t>
            </a:r>
            <a:r>
              <a:rPr lang="en-US" dirty="0" err="1"/>
              <a:t>DDBoost</a:t>
            </a:r>
            <a:r>
              <a:rPr lang="en-US" dirty="0"/>
              <a:t> support for Solaris and AIX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Vmware</a:t>
            </a:r>
            <a:r>
              <a:rPr lang="en-US" dirty="0"/>
              <a:t>: Parallel VMDK backup per VM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Vmware</a:t>
            </a:r>
            <a:r>
              <a:rPr lang="en-US" dirty="0"/>
              <a:t>: Support for linked mode vCenter Servers with GRE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StoreOnce </a:t>
            </a:r>
            <a:r>
              <a:rPr lang="en-US" dirty="0" err="1"/>
              <a:t>JSONizer</a:t>
            </a:r>
            <a:r>
              <a:rPr lang="en-US" dirty="0"/>
              <a:t> improvements for media reconstruction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Bulk-edit of backup specs via CLI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Support for StoreOnce RMC 1.2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Support for LTO-7 drives and libraries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Device Filtering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Updated certification policy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792290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Dec 2015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33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9.04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Automated Replication Synchronization between Cell Managers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Improved installation process for site specific patches and test modules, 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improved log collection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Lustre</a:t>
            </a:r>
            <a:r>
              <a:rPr lang="en-US" dirty="0"/>
              <a:t> file system support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VMware vSphere 6, VDDK 6 and VVOL’s 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Integrated backup &amp; recovery for MySQL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ZDB support for EMC VNX/VMAX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Power-On or Life Migrate a VMware VM from 3PAR snapshot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Power-On or Life Migrate a VMware VM from Smart Cache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3PAR Remote Copy Support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793683"/>
              </p:ext>
            </p:extLst>
          </p:nvPr>
        </p:nvGraphicFramePr>
        <p:xfrm>
          <a:off x="7572066" y="1145050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Sep 2015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7784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9.03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“Security Update”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 Updated OpenSSL to 1.0.1j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 ECC (Encrypted Control Communication) can be enabled</a:t>
            </a:r>
            <a:br>
              <a:rPr lang="en-US" dirty="0"/>
            </a:br>
            <a:r>
              <a:rPr lang="en-US" dirty="0"/>
              <a:t> by default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Over 300 fixes/change requests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433591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Apr 27, 2015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67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D8F14-B7BF-EE6F-0FF1-27D220EB6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1"/>
            <a:ext cx="11277600" cy="973138"/>
          </a:xfrm>
        </p:spPr>
        <p:txBody>
          <a:bodyPr wrap="square" anchor="ctr">
            <a:normAutofit/>
          </a:bodyPr>
          <a:lstStyle/>
          <a:p>
            <a:r>
              <a:rPr lang="en-US"/>
              <a:t>A Brief History of Omniback &amp; Data Protector</a:t>
            </a:r>
            <a:endParaRPr lang="en-US" dirty="0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DAD4D925-7E90-5B5B-4030-DFA27E1C5A0B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3677857487"/>
              </p:ext>
            </p:extLst>
          </p:nvPr>
        </p:nvGraphicFramePr>
        <p:xfrm>
          <a:off x="457200" y="1376363"/>
          <a:ext cx="11277600" cy="5000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76641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9.02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VMware GRE from 3PAR snapshots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Backup job automated pause and resume based on priority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Data Domain replication management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New Platforms &amp; Certifications: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VDDK 5.5.3, W2K12 R2 Cluster for CM, NetApp ZDB for Oracle, SAP &amp; SQL, and more…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Localisation</a:t>
            </a:r>
            <a:r>
              <a:rPr lang="en-US" dirty="0"/>
              <a:t> French, Japanese, Simplified Chinese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668257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Dec 22, 2014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8463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9.01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sz="3200" b="1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 HP Cloud integration for VMware using OpenStack technology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 ZDB for NetApp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 Hyper-V 2012 R2</a:t>
            </a:r>
          </a:p>
          <a:p>
            <a:endParaRPr lang="en-US" sz="3200" b="1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792263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Jul 30, 2014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733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9.0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SmartCache</a:t>
            </a:r>
            <a:r>
              <a:rPr lang="en-US" dirty="0"/>
              <a:t> backup device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Non-staged GRE for VMware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StoreOnce Enhanced Integrations: Federated Catalyst, Catalyst over FC, Catalyst Encryption in flight.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vSphere enhancements: GRE for Linux, VM restore filtering, rapid virtual disk restore, backup performance insight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ABR Phase 2 – Prediction = Backup Navigator 8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DP Management Pack 8 for Microsoft SCOM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General platform certifications, some GUI enhancements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314140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Jul 7, 2014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31, 2019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1733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8.14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Enhanced Security for OMNIINET Service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Enhanced Device Filtering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VMware VM name mapping in backup/restore specs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007875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2015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8666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8.13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Support for application database and device concurrency for SQL, SharePoint, Sybase, SAP </a:t>
            </a:r>
            <a:r>
              <a:rPr lang="en-US" dirty="0" err="1"/>
              <a:t>MaxDB</a:t>
            </a:r>
            <a:r>
              <a:rPr lang="en-US" dirty="0"/>
              <a:t>, Lotus &amp; DP IDB (PostgreSQL)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VDDK 5.5.2 support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Many fixes, performance improvements and enhancements.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725133"/>
              </p:ext>
            </p:extLst>
          </p:nvPr>
        </p:nvGraphicFramePr>
        <p:xfrm>
          <a:off x="7424583" y="1125539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Oct 1, 2014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6091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8.12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Documentation </a:t>
            </a:r>
            <a:r>
              <a:rPr lang="en-US" dirty="0" err="1"/>
              <a:t>localisation</a:t>
            </a:r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Many fixes, performance improvements and enhancements to VMware protection and Upgrade issues.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906853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May 22, 2014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1460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8.11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DD Boost Support (Windows &amp; HP/UX)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VMware Enhancements including Filter VM Names, Restore Statistics, NFS Datastore support, SAN Robustness, Performance enhancements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EADR Enhancements including progress counter, Windows 2012 R2 support, Check Point restart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Platform Certifications including ZDB/IR P9500, EMC VMAXE, NDMP 8.2, and Oracle 12c.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10344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Mar 30, 2014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859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8.1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Adaptive Backup &amp; Recovery</a:t>
            </a:r>
          </a:p>
          <a:p>
            <a:pPr marL="565150" lvl="1" indent="-342900">
              <a:buClr>
                <a:schemeClr val="bg1"/>
              </a:buClr>
            </a:pPr>
            <a:r>
              <a:rPr lang="en-US" dirty="0"/>
              <a:t>(ABR) Phase 1 - prioritization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SAP HANA </a:t>
            </a:r>
            <a:r>
              <a:rPr lang="en-US" dirty="0" err="1"/>
              <a:t>Backint</a:t>
            </a:r>
            <a:r>
              <a:rPr lang="en-US" dirty="0"/>
              <a:t> support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StoreOnce encryption &amp; improved compression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Native ZDB/IR support for HP 3PAR </a:t>
            </a:r>
            <a:r>
              <a:rPr lang="en-US" dirty="0" err="1"/>
              <a:t>StoreServ</a:t>
            </a:r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Priority based Scheduler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Microsoft Active Directory integration for DP GUI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VMware 5.5 support for both vSphere and </a:t>
            </a:r>
            <a:r>
              <a:rPr lang="en-US" dirty="0" err="1"/>
              <a:t>vCloudDirector</a:t>
            </a:r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Disaster Recovery enhancements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Many platform/application version updates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230100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Jan 15, 2014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1528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8.01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Updated platform support:</a:t>
            </a:r>
          </a:p>
          <a:p>
            <a:pPr marL="565150" lvl="1" indent="-342900">
              <a:buClr>
                <a:schemeClr val="bg1"/>
              </a:buClr>
            </a:pPr>
            <a:r>
              <a:rPr lang="en-US" dirty="0"/>
              <a:t>VMware 5.1U1for both VEPA/VADP and GRE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Additional Devices including Fujitsu </a:t>
            </a:r>
            <a:r>
              <a:rPr lang="en-US" dirty="0" err="1"/>
              <a:t>Eternus</a:t>
            </a:r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95 Change Requests and Defect Fixes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76264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Jan 31, 2014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804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8.0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Unsurpassed scalability with new IDB</a:t>
            </a:r>
          </a:p>
          <a:p>
            <a:pPr marL="565150" lvl="1" indent="-342900">
              <a:buClr>
                <a:schemeClr val="bg1"/>
              </a:buClr>
            </a:pPr>
            <a:r>
              <a:rPr lang="en-US" dirty="0"/>
              <a:t>5,000+ clients, 1 Trillion files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IDB maintenance and GUI improvements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StoreOnce improvements – bandwidth throttling, quotas, VSA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HP-UX ZDB integration for 3PAR </a:t>
            </a:r>
            <a:r>
              <a:rPr lang="en-US" dirty="0" err="1"/>
              <a:t>StoreServ</a:t>
            </a:r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StoreOnce de-duplication extended to HP-UX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Exchange 2013 support including GRE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Updated platform support: VMware 5.1, VMware Linux GRE, BMR for Windows 2012, Hyper-V SMB V3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443900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11, 2013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986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4951F-93A5-5573-2448-D0B90A7C8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Protector Version Naming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AF8C1-7DDD-F75D-9872-080FFE1DFA49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b="1" dirty="0"/>
              <a:t>Sequential versus date-based naming convention</a:t>
            </a:r>
          </a:p>
          <a:p>
            <a:r>
              <a:rPr lang="en-US" dirty="0"/>
              <a:t>In 2018 a decision was made to align the external release version naming for Data Protector with all other ITOM products.  This meant the naming would follow a </a:t>
            </a:r>
            <a:r>
              <a:rPr lang="en-US" dirty="0" err="1"/>
              <a:t>year.month</a:t>
            </a:r>
            <a:r>
              <a:rPr lang="en-US" dirty="0"/>
              <a:t> format (YYYY.MM) corresponding to the month of each release.  This decision was reversed with the move of Data Protector back into the IM&amp;G group and introduction of Data Protector 11.00 at the end of 2021.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6BDF6D2-A4D1-F730-8503-91AF868CD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163196"/>
              </p:ext>
            </p:extLst>
          </p:nvPr>
        </p:nvGraphicFramePr>
        <p:xfrm>
          <a:off x="1555136" y="3113580"/>
          <a:ext cx="4445000" cy="355863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2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58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External Release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Engineering Release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11.02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11.02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871473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11.01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11.01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161638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2021.02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986030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2020.11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2020.08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2020.05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2019.12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2019.08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8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2019.05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0A0241C-6E39-E46A-868E-19F78BE68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291565"/>
              </p:ext>
            </p:extLst>
          </p:nvPr>
        </p:nvGraphicFramePr>
        <p:xfrm>
          <a:off x="6191866" y="3117370"/>
          <a:ext cx="4445000" cy="334661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2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605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External Release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Engineering Release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2019.02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103864"/>
                  </a:ext>
                </a:extLst>
              </a:tr>
              <a:tr h="3007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2018.11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682966"/>
                  </a:ext>
                </a:extLst>
              </a:tr>
              <a:tr h="3007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2018.09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2018.05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7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7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7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9.09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9.09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28476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7.03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SAP HANA </a:t>
            </a:r>
            <a:r>
              <a:rPr lang="en-US" dirty="0" err="1"/>
              <a:t>Backint</a:t>
            </a:r>
            <a:r>
              <a:rPr lang="en-US" dirty="0"/>
              <a:t> support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SharePoint 2013 support including GRE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VMware GRE Linux guest support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StoreOnce V5 compression improvement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Many VMware enhancements (VDDK 5.1, VEPA enhancements, restart failed objects)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Many other platform/application version updates.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714276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Oct 24, 2013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04886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7.0/7.01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Major Enhancements:</a:t>
            </a:r>
          </a:p>
          <a:p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GRE for Exchange 2010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Federated StoreOnce de-duplication with Catalyst replication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One touch for Exchange, SQL, SharePoint, VMware, Hyper-V and Windows 2012 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VMware </a:t>
            </a:r>
            <a:r>
              <a:rPr lang="en-US" dirty="0" err="1"/>
              <a:t>vCloud</a:t>
            </a:r>
            <a:r>
              <a:rPr lang="en-US" dirty="0"/>
              <a:t> Director integration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Integration with HP Autonomy IDOL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Integration with HP Autonomy </a:t>
            </a:r>
            <a:r>
              <a:rPr lang="en-US" dirty="0" err="1"/>
              <a:t>LiveVault</a:t>
            </a:r>
            <a:endParaRPr lang="en-US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Introduction of Capacity-based Licensing model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701236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Apr 16, 2012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Jun 30, 2016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4486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2D07D-3BF8-8649-8BD7-392524A9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0746908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423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11.03 </a:t>
            </a:r>
            <a:r>
              <a:rPr lang="en-US" sz="4000" dirty="0">
                <a:solidFill>
                  <a:srgbClr val="FF0000"/>
                </a:solidFill>
              </a:rPr>
              <a:t>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600" b="1" dirty="0"/>
              <a:t>Usability:</a:t>
            </a:r>
          </a:p>
          <a:p>
            <a:r>
              <a:rPr lang="en-US" sz="1600" dirty="0"/>
              <a:t>Role Based Access Control (RBAC): LDAP config by GUI, general enhancements</a:t>
            </a:r>
          </a:p>
          <a:p>
            <a:endParaRPr lang="en-US" sz="1600" dirty="0"/>
          </a:p>
          <a:p>
            <a:r>
              <a:rPr lang="en-US" sz="1600" b="1" dirty="0"/>
              <a:t>Infrastructure:</a:t>
            </a:r>
          </a:p>
          <a:p>
            <a:r>
              <a:rPr lang="en-US" sz="1600" dirty="0"/>
              <a:t>Data Protector Deduplication (DPD) updates: Replication options, ARS</a:t>
            </a:r>
          </a:p>
          <a:p>
            <a:endParaRPr lang="en-US" sz="1600" dirty="0"/>
          </a:p>
          <a:p>
            <a:r>
              <a:rPr lang="en-US" sz="1600" b="1" dirty="0"/>
              <a:t>Platforms and Integrations:</a:t>
            </a:r>
          </a:p>
          <a:p>
            <a:r>
              <a:rPr lang="en-US" sz="1600" dirty="0"/>
              <a:t>SAP HANA Agent: Restore/copy to different system, MongoDB Incremental backup/restore, x509</a:t>
            </a:r>
          </a:p>
          <a:p>
            <a:endParaRPr lang="en-US" sz="1600" dirty="0"/>
          </a:p>
          <a:p>
            <a:r>
              <a:rPr lang="en-US" sz="1600" b="1" dirty="0"/>
              <a:t>Other:</a:t>
            </a:r>
          </a:p>
          <a:p>
            <a:r>
              <a:rPr lang="en-US" sz="1600" dirty="0"/>
              <a:t>Certifications done, VMware GRE CLI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450263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Feb 24, 2023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Feb 24, 2024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918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11.1 </a:t>
            </a:r>
            <a:r>
              <a:rPr lang="en-US" sz="4000" dirty="0">
                <a:solidFill>
                  <a:srgbClr val="FF0000"/>
                </a:solidFill>
              </a:rPr>
              <a:t>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600" b="1" dirty="0"/>
              <a:t>Usability: </a:t>
            </a:r>
            <a:br>
              <a:rPr lang="en-US" sz="1600" dirty="0"/>
            </a:br>
            <a:r>
              <a:rPr lang="en-US" sz="1600" dirty="0"/>
              <a:t>Role Based Access Control (RBAC) Phase 1: Tech Demo only, Local and LDAP users, groups and roles, Web GUI usage</a:t>
            </a:r>
          </a:p>
          <a:p>
            <a:endParaRPr lang="en-US" sz="1600" dirty="0"/>
          </a:p>
          <a:p>
            <a:r>
              <a:rPr lang="en-US" sz="1600" b="1" dirty="0"/>
              <a:t>Infrastructure:</a:t>
            </a:r>
          </a:p>
          <a:p>
            <a:r>
              <a:rPr lang="en-US" sz="1600" dirty="0"/>
              <a:t>Data Protector Deduplication (DPD) updates: store encryption, cloud storage, 3-Way NDMP, performance improvements </a:t>
            </a:r>
          </a:p>
          <a:p>
            <a:endParaRPr lang="en-US" sz="1600" dirty="0"/>
          </a:p>
          <a:p>
            <a:r>
              <a:rPr lang="en-US" sz="1600" b="1" dirty="0"/>
              <a:t>Platforms and Integrations: </a:t>
            </a:r>
            <a:br>
              <a:rPr lang="en-US" sz="1600" dirty="0"/>
            </a:br>
            <a:r>
              <a:rPr lang="en-US" sz="1600" dirty="0"/>
              <a:t>SAP HANA Agent redesign; PostgreSQL update; Updated EADR</a:t>
            </a:r>
          </a:p>
          <a:p>
            <a:r>
              <a:rPr lang="en-US" sz="1600" dirty="0"/>
              <a:t>Introducing Data Protector for Cloud Workloads;</a:t>
            </a:r>
          </a:p>
          <a:p>
            <a:endParaRPr lang="en-US" sz="1600" dirty="0"/>
          </a:p>
          <a:p>
            <a:r>
              <a:rPr lang="en-US" sz="1600" b="1" dirty="0"/>
              <a:t>Other: </a:t>
            </a:r>
          </a:p>
          <a:p>
            <a:r>
              <a:rPr lang="en-US" sz="1600" dirty="0"/>
              <a:t>Certifications done; changes to Support Lifetime/Cadence (LTS)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209923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Mar 31, 2022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Mar 31, 2025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999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11.00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r>
              <a:rPr lang="en-US" sz="1400" b="1" dirty="0"/>
              <a:t>Security: </a:t>
            </a:r>
            <a:br>
              <a:rPr lang="en-US" sz="1400" dirty="0"/>
            </a:br>
            <a:r>
              <a:rPr lang="en-US" sz="1400" dirty="0"/>
              <a:t>Reporting via secure SMTP, VM Explorer security update</a:t>
            </a:r>
          </a:p>
          <a:p>
            <a:endParaRPr lang="en-US" sz="1400" dirty="0"/>
          </a:p>
          <a:p>
            <a:r>
              <a:rPr lang="en-US" sz="1400" b="1" dirty="0"/>
              <a:t>Usability: </a:t>
            </a:r>
            <a:br>
              <a:rPr lang="en-US" sz="1400" dirty="0"/>
            </a:br>
            <a:r>
              <a:rPr lang="en-US" sz="1400" dirty="0"/>
              <a:t>VMware Browse by Datastore, VMware parallel </a:t>
            </a:r>
            <a:r>
              <a:rPr lang="en-US" sz="1400" dirty="0" err="1"/>
              <a:t>vdisk</a:t>
            </a:r>
            <a:r>
              <a:rPr lang="en-US" sz="1400" dirty="0"/>
              <a:t> restore, parallel disk backup Hyper-V, backup credentials check (VEPA)</a:t>
            </a:r>
          </a:p>
          <a:p>
            <a:endParaRPr lang="en-US" sz="1400" dirty="0"/>
          </a:p>
          <a:p>
            <a:r>
              <a:rPr lang="en-US" sz="1400" b="1" dirty="0"/>
              <a:t>Infrastructure:</a:t>
            </a:r>
          </a:p>
          <a:p>
            <a:r>
              <a:rPr lang="en-US" sz="1400" dirty="0"/>
              <a:t>Data Protector Deduplication (substituting SOS over time)</a:t>
            </a:r>
          </a:p>
          <a:p>
            <a:endParaRPr lang="en-US" sz="1400" dirty="0"/>
          </a:p>
          <a:p>
            <a:r>
              <a:rPr lang="en-US" sz="1400" b="1" dirty="0"/>
              <a:t>Platforms and Integrations: </a:t>
            </a:r>
            <a:br>
              <a:rPr lang="en-US" sz="1400" dirty="0"/>
            </a:br>
            <a:r>
              <a:rPr lang="en-US" sz="1400" dirty="0"/>
              <a:t>M365 Exchange </a:t>
            </a:r>
            <a:r>
              <a:rPr lang="en-US" sz="1400" dirty="0" err="1"/>
              <a:t>Incr</a:t>
            </a:r>
            <a:r>
              <a:rPr lang="en-US" sz="1400" dirty="0"/>
              <a:t> + Folder backup/restore, M365 folder exclusion and throttling info, update for OpenVMS 8.4-L1-3, H3C CAS individual disk backup/restore</a:t>
            </a:r>
          </a:p>
          <a:p>
            <a:endParaRPr lang="en-US" sz="1400" dirty="0"/>
          </a:p>
          <a:p>
            <a:r>
              <a:rPr lang="en-US" sz="1400" b="1" dirty="0"/>
              <a:t>Other: </a:t>
            </a:r>
          </a:p>
          <a:p>
            <a:r>
              <a:rPr lang="en-US" sz="1400" dirty="0"/>
              <a:t>Further improvements for Install/Upgrade, improved troubleshooting, tools update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308456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Sept 3, 2021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Sept 3, 2024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482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2021.02 (10.91)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sz="3200" b="1" dirty="0"/>
          </a:p>
          <a:p>
            <a:r>
              <a:rPr lang="en-US" sz="1600" b="1" dirty="0"/>
              <a:t>Security: </a:t>
            </a:r>
          </a:p>
          <a:p>
            <a:r>
              <a:rPr lang="en-US" sz="1600" dirty="0" err="1"/>
              <a:t>Libcurl</a:t>
            </a:r>
            <a:r>
              <a:rPr lang="en-US" sz="1600" dirty="0"/>
              <a:t> upgrade</a:t>
            </a:r>
          </a:p>
          <a:p>
            <a:endParaRPr lang="en-US" sz="1600" b="1" dirty="0"/>
          </a:p>
          <a:p>
            <a:r>
              <a:rPr lang="en-US" sz="1600" b="1" dirty="0"/>
              <a:t>Platforms and Apps:</a:t>
            </a:r>
          </a:p>
          <a:p>
            <a:r>
              <a:rPr lang="en-US" sz="1600" dirty="0"/>
              <a:t>Exchange Online (M365)</a:t>
            </a:r>
            <a:br>
              <a:rPr lang="en-US" sz="1600" b="1" dirty="0"/>
            </a:br>
            <a:endParaRPr lang="en-US" sz="1600" b="1" dirty="0"/>
          </a:p>
          <a:p>
            <a:r>
              <a:rPr lang="en-US" sz="1600" b="1" dirty="0"/>
              <a:t>Usability: </a:t>
            </a:r>
          </a:p>
          <a:p>
            <a:r>
              <a:rPr lang="en-US" sz="1600" dirty="0"/>
              <a:t>MS Hyper-V RCT Incremental Backup, Block-Based-Based Backup </a:t>
            </a:r>
            <a:r>
              <a:rPr lang="en-US" sz="1600" dirty="0" err="1"/>
              <a:t>Incr</a:t>
            </a:r>
            <a:r>
              <a:rPr lang="en-US" sz="1600" dirty="0"/>
              <a:t> for Windows 2016/2019</a:t>
            </a:r>
            <a:br>
              <a:rPr lang="en-US" sz="1600" dirty="0"/>
            </a:br>
            <a:r>
              <a:rPr lang="en-US" sz="1600" dirty="0"/>
              <a:t>New Session Notification View </a:t>
            </a:r>
            <a:br>
              <a:rPr lang="en-US" sz="1600" b="1" dirty="0"/>
            </a:br>
            <a:endParaRPr lang="en-US" sz="1600" b="1" dirty="0"/>
          </a:p>
          <a:p>
            <a:r>
              <a:rPr lang="en-US" sz="1600" b="1" dirty="0"/>
              <a:t>Other:</a:t>
            </a:r>
          </a:p>
          <a:p>
            <a:r>
              <a:rPr lang="en-US" sz="1600" b="1" dirty="0"/>
              <a:t> </a:t>
            </a:r>
            <a:r>
              <a:rPr lang="en-US" sz="1600" dirty="0"/>
              <a:t>Additional certifications done </a:t>
            </a:r>
          </a:p>
          <a:p>
            <a:endParaRPr lang="en-US" sz="3200" b="1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640388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Feb 26, 2021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Feb 26, 2024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850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040-E791-BB9C-F438-8478749F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New in DP 2020.11 (10.90)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2B9FB-02E2-C0E5-839E-3A910A42A83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3200" b="1" dirty="0"/>
              <a:t>Enhancements quick overview:</a:t>
            </a:r>
          </a:p>
          <a:p>
            <a:endParaRPr lang="en-US" dirty="0"/>
          </a:p>
          <a:p>
            <a:r>
              <a:rPr lang="en-US" sz="1400" b="1" dirty="0"/>
              <a:t>Security: </a:t>
            </a:r>
          </a:p>
          <a:p>
            <a:r>
              <a:rPr lang="en-US" sz="1400" dirty="0"/>
              <a:t>Another series of security updates  </a:t>
            </a:r>
          </a:p>
          <a:p>
            <a:endParaRPr lang="en-US" sz="1400" dirty="0"/>
          </a:p>
          <a:p>
            <a:r>
              <a:rPr lang="en-US" sz="1400" b="1" dirty="0"/>
              <a:t>Platforms and Apps:</a:t>
            </a:r>
          </a:p>
          <a:p>
            <a:r>
              <a:rPr lang="en-US" sz="1400" dirty="0" err="1"/>
              <a:t>Sharepoint</a:t>
            </a:r>
            <a:r>
              <a:rPr lang="en-US" sz="1400" dirty="0"/>
              <a:t> 2016/2019 GRE, Hyper-V 2016/2019 RCT</a:t>
            </a:r>
          </a:p>
          <a:p>
            <a:endParaRPr lang="en-US" sz="1400" dirty="0"/>
          </a:p>
          <a:p>
            <a:r>
              <a:rPr lang="en-US" sz="1400" b="1" dirty="0"/>
              <a:t>Infrastructure: </a:t>
            </a:r>
          </a:p>
          <a:p>
            <a:r>
              <a:rPr lang="en-US" sz="1400" dirty="0"/>
              <a:t> NEC </a:t>
            </a:r>
            <a:r>
              <a:rPr lang="en-US" sz="1400" dirty="0" err="1"/>
              <a:t>HydraStor</a:t>
            </a:r>
            <a:r>
              <a:rPr lang="en-US" sz="1400" dirty="0"/>
              <a:t> HS-50(s) Series, NetApp </a:t>
            </a:r>
            <a:r>
              <a:rPr lang="en-US" sz="1400" dirty="0" err="1"/>
              <a:t>Ontap</a:t>
            </a:r>
            <a:r>
              <a:rPr lang="en-US" sz="1400" dirty="0"/>
              <a:t> 9.6/9.7</a:t>
            </a:r>
          </a:p>
          <a:p>
            <a:br>
              <a:rPr lang="en-US" sz="1400" dirty="0"/>
            </a:br>
            <a:r>
              <a:rPr lang="en-US" sz="1400" b="1" dirty="0"/>
              <a:t>Usability: </a:t>
            </a:r>
          </a:p>
          <a:p>
            <a:r>
              <a:rPr lang="en-US" sz="1400" dirty="0"/>
              <a:t> Block-Based-Backup Incremental/Differential, IDB Restore, VMware GRE Search</a:t>
            </a:r>
            <a:br>
              <a:rPr lang="en-US" sz="1400" dirty="0"/>
            </a:br>
            <a:endParaRPr lang="en-US" sz="1400" dirty="0"/>
          </a:p>
          <a:p>
            <a:r>
              <a:rPr lang="en-US" sz="1400" b="1" dirty="0"/>
              <a:t>Other:</a:t>
            </a:r>
          </a:p>
          <a:p>
            <a:r>
              <a:rPr lang="en-US" sz="1400" dirty="0"/>
              <a:t> Additional certifications done </a:t>
            </a:r>
          </a:p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C0E571-1277-B048-BAD1-DF0B7558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174632"/>
              </p:ext>
            </p:extLst>
          </p:nvPr>
        </p:nvGraphicFramePr>
        <p:xfrm>
          <a:off x="7463912" y="1376363"/>
          <a:ext cx="4075472" cy="1094038"/>
        </p:xfrm>
        <a:graphic>
          <a:graphicData uri="http://schemas.openxmlformats.org/drawingml/2006/table">
            <a:tbl>
              <a:tblPr firstRow="1" bandRow="1"/>
              <a:tblGrid>
                <a:gridCol w="2037736">
                  <a:extLst>
                    <a:ext uri="{9D8B030D-6E8A-4147-A177-3AD203B41FA5}">
                      <a16:colId xmlns:a16="http://schemas.microsoft.com/office/drawing/2014/main" val="3580928830"/>
                    </a:ext>
                  </a:extLst>
                </a:gridCol>
                <a:gridCol w="2037736">
                  <a:extLst>
                    <a:ext uri="{9D8B030D-6E8A-4147-A177-3AD203B41FA5}">
                      <a16:colId xmlns:a16="http://schemas.microsoft.com/office/drawing/2014/main" val="2756717747"/>
                    </a:ext>
                  </a:extLst>
                </a:gridCol>
              </a:tblGrid>
              <a:tr h="5418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j-lt"/>
                        </a:rPr>
                        <a:t>Released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Dec 18, 2020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71632"/>
                  </a:ext>
                </a:extLst>
              </a:tr>
              <a:tr h="55218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End of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Dec 18, 2023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620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445309"/>
      </p:ext>
    </p:extLst>
  </p:cSld>
  <p:clrMapOvr>
    <a:masterClrMapping/>
  </p:clrMapOvr>
</p:sld>
</file>

<file path=ppt/theme/theme1.xml><?xml version="1.0" encoding="utf-8"?>
<a:theme xmlns:a="http://schemas.openxmlformats.org/drawingml/2006/main" name="Dark Master">
  <a:themeElements>
    <a:clrScheme name="OpenText FY24">
      <a:dk1>
        <a:srgbClr val="000000"/>
      </a:dk1>
      <a:lt1>
        <a:srgbClr val="FFFFFF"/>
      </a:lt1>
      <a:dk2>
        <a:srgbClr val="383848"/>
      </a:dk2>
      <a:lt2>
        <a:srgbClr val="E8E9EC"/>
      </a:lt2>
      <a:accent1>
        <a:srgbClr val="00008B"/>
      </a:accent1>
      <a:accent2>
        <a:srgbClr val="1A69FF"/>
      </a:accent2>
      <a:accent3>
        <a:srgbClr val="67677C"/>
      </a:accent3>
      <a:accent4>
        <a:srgbClr val="E8E9EC"/>
      </a:accent4>
      <a:accent5>
        <a:srgbClr val="E1BC36"/>
      </a:accent5>
      <a:accent6>
        <a:srgbClr val="001D50"/>
      </a:accent6>
      <a:hlink>
        <a:srgbClr val="1A69FF"/>
      </a:hlink>
      <a:folHlink>
        <a:srgbClr val="DCE3F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enTex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spcBef>
            <a:spcPts val="0"/>
          </a:spcBef>
          <a:spcAft>
            <a:spcPts val="600"/>
          </a:spcAft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9F9FA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spcBef>
            <a:spcPts val="0"/>
          </a:spcBef>
          <a:spcAft>
            <a:spcPts val="600"/>
          </a:spcAft>
          <a:defRPr dirty="0" err="1" smtClean="0">
            <a:solidFill>
              <a:schemeClr val="bg1"/>
            </a:solidFill>
          </a:defRPr>
        </a:defPPr>
      </a:lstStyle>
    </a:txDef>
  </a:objectDefaults>
  <a:extraClrSchemeLst/>
  <a:custClrLst>
    <a:custClr name="OT Blue">
      <a:srgbClr val="0072AA"/>
    </a:custClr>
    <a:custClr name="OT Mid Blue">
      <a:srgbClr val="2DA3E0"/>
    </a:custClr>
    <a:custClr name="OT Gray">
      <a:srgbClr val="9F9FA2"/>
    </a:custClr>
    <a:custClr name="ECM">
      <a:srgbClr val="2DA3E0"/>
    </a:custClr>
    <a:custClr name="BPM">
      <a:srgbClr val="00A389"/>
    </a:custClr>
    <a:custClr name="CEM">
      <a:srgbClr val="9370B1"/>
    </a:custClr>
    <a:custClr name="Discovery">
      <a:srgbClr val="EEB111"/>
    </a:custClr>
    <a:custClr name="iX">
      <a:srgbClr val="8DC63F"/>
    </a:custClr>
  </a:custClrLst>
  <a:extLst>
    <a:ext uri="{05A4C25C-085E-4340-85A3-A5531E510DB2}">
      <thm15:themeFamily xmlns:thm15="http://schemas.microsoft.com/office/thememl/2012/main" name="OT-PPT-Theme-2021" id="{7806DA3A-2B76-5C43-982F-E0C787514AFF}" vid="{DF8D9FB0-FEA7-744A-B945-F6B63D35C8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6390F63DE60E418EE5A303F455697C" ma:contentTypeVersion="12" ma:contentTypeDescription="Create a new document." ma:contentTypeScope="" ma:versionID="ef413cdd7d09f632a224eb8f7a150cbc">
  <xsd:schema xmlns:xsd="http://www.w3.org/2001/XMLSchema" xmlns:xs="http://www.w3.org/2001/XMLSchema" xmlns:p="http://schemas.microsoft.com/office/2006/metadata/properties" xmlns:ns3="5fcae12c-a5ca-43c6-a628-5a0a544d7d8c" xmlns:ns4="1a679984-55d9-448b-8222-36e46af2ed47" targetNamespace="http://schemas.microsoft.com/office/2006/metadata/properties" ma:root="true" ma:fieldsID="3c28f950a171f6e5d71f466606d9851d" ns3:_="" ns4:_="">
    <xsd:import namespace="5fcae12c-a5ca-43c6-a628-5a0a544d7d8c"/>
    <xsd:import namespace="1a679984-55d9-448b-8222-36e46af2ed47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ae12c-a5ca-43c6-a628-5a0a544d7d8c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679984-55d9-448b-8222-36e46af2ed47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fcae12c-a5ca-43c6-a628-5a0a544d7d8c" xsi:nil="true"/>
  </documentManagement>
</p:properties>
</file>

<file path=customXml/itemProps1.xml><?xml version="1.0" encoding="utf-8"?>
<ds:datastoreItem xmlns:ds="http://schemas.openxmlformats.org/officeDocument/2006/customXml" ds:itemID="{32DD854A-6C5E-4673-83EC-799F769633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234520-5AA4-4D77-95CE-26EA360F0E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cae12c-a5ca-43c6-a628-5a0a544d7d8c"/>
    <ds:schemaRef ds:uri="1a679984-55d9-448b-8222-36e46af2ed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45AA7C4-89C1-4C7B-8167-EDEF9BD42264}">
  <ds:schemaRefs>
    <ds:schemaRef ds:uri="http://purl.org/dc/terms/"/>
    <ds:schemaRef ds:uri="http://purl.org/dc/elements/1.1/"/>
    <ds:schemaRef ds:uri="http://www.w3.org/XML/1998/namespace"/>
    <ds:schemaRef ds:uri="1a679984-55d9-448b-8222-36e46af2ed47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fcae12c-a5ca-43c6-a628-5a0a544d7d8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8794</TotalTime>
  <Words>2956</Words>
  <Application>Microsoft Office PowerPoint</Application>
  <PresentationFormat>Widescreen</PresentationFormat>
  <Paragraphs>637</Paragraphs>
  <Slides>43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AllerMod Regular</vt:lpstr>
      <vt:lpstr>Arial</vt:lpstr>
      <vt:lpstr>Calibri</vt:lpstr>
      <vt:lpstr>Wingdings</vt:lpstr>
      <vt:lpstr>Dark Master</vt:lpstr>
      <vt:lpstr>PowerPoint Presentation</vt:lpstr>
      <vt:lpstr>PowerPoint Presentation</vt:lpstr>
      <vt:lpstr>A Brief History of Omniback &amp; Data Protector</vt:lpstr>
      <vt:lpstr>Data Protector Version Naming</vt:lpstr>
      <vt:lpstr>New in DP 11.03 STS</vt:lpstr>
      <vt:lpstr>New in DP 11.1 LTS</vt:lpstr>
      <vt:lpstr>New in DP 11.00</vt:lpstr>
      <vt:lpstr>New in DP 2021.02 (10.91)</vt:lpstr>
      <vt:lpstr>New in DP 2020.11 (10.90)</vt:lpstr>
      <vt:lpstr>New in DP 2020.08 (10.80)</vt:lpstr>
      <vt:lpstr>New in DP 2020.05 (10.70)</vt:lpstr>
      <vt:lpstr>New in DP 2019.12 (10.60)</vt:lpstr>
      <vt:lpstr>New in DP 2019.08 (10.50)</vt:lpstr>
      <vt:lpstr>New in DP 2019.05 (10.40)</vt:lpstr>
      <vt:lpstr>New in DP 2019.02 (10.30)</vt:lpstr>
      <vt:lpstr>New in DP 2018.11 (10.20)</vt:lpstr>
      <vt:lpstr>New in DP 2018.09 (10.10)</vt:lpstr>
      <vt:lpstr>New in DP 2018.05 (10.04)</vt:lpstr>
      <vt:lpstr>New in DP 10.03</vt:lpstr>
      <vt:lpstr>New in DP 10.02</vt:lpstr>
      <vt:lpstr>New in DP 10.01</vt:lpstr>
      <vt:lpstr>New in DP 10.00</vt:lpstr>
      <vt:lpstr>New in DP 9.09</vt:lpstr>
      <vt:lpstr>New in DP 9.08</vt:lpstr>
      <vt:lpstr>New in DP 9.07</vt:lpstr>
      <vt:lpstr>New in DP 9.06</vt:lpstr>
      <vt:lpstr>New in DP 9.05</vt:lpstr>
      <vt:lpstr>New in DP 9.04</vt:lpstr>
      <vt:lpstr>New in DP 9.03</vt:lpstr>
      <vt:lpstr>New in DP 9.02</vt:lpstr>
      <vt:lpstr>New in DP 9.01</vt:lpstr>
      <vt:lpstr>New in DP 9.0</vt:lpstr>
      <vt:lpstr>New in DP 8.14</vt:lpstr>
      <vt:lpstr>New in DP 8.13</vt:lpstr>
      <vt:lpstr>New in DP 8.12</vt:lpstr>
      <vt:lpstr>New in DP 8.11</vt:lpstr>
      <vt:lpstr>New in DP 8.1</vt:lpstr>
      <vt:lpstr>New in DP 8.01</vt:lpstr>
      <vt:lpstr>New in DP 8.0</vt:lpstr>
      <vt:lpstr>New in DP 7.03</vt:lpstr>
      <vt:lpstr>New in DP 7.0/7.01</vt:lpstr>
      <vt:lpstr>Thank you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Sandy Ono</dc:creator>
  <cp:lastModifiedBy>Brett Knudson</cp:lastModifiedBy>
  <cp:revision>12</cp:revision>
  <dcterms:created xsi:type="dcterms:W3CDTF">2023-06-06T23:43:37Z</dcterms:created>
  <dcterms:modified xsi:type="dcterms:W3CDTF">2023-07-26T20:16:25Z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0x010100256390F63DE60E418EE5A303F455697C</vt:lpwstr>
  </property>
</Properties>
</file>